
<file path=[Content_Types].xml><?xml version="1.0" encoding="utf-8"?>
<Types xmlns="http://schemas.openxmlformats.org/package/2006/content-types">
  <Default Extension="fntdata" ContentType="application/x-fontdata"/>
  <Default Extension="jpeg" ContentType="image/jpeg"/>
  <Default Extension="mp3" ContentType="audio/m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saveSubsetFonts="1">
  <p:sldMasterIdLst>
    <p:sldMasterId id="2147483648" r:id="rId1"/>
  </p:sldMasterIdLst>
  <p:notesMasterIdLst>
    <p:notesMasterId r:id="rId56"/>
  </p:notesMasterIdLst>
  <p:handoutMasterIdLst>
    <p:handoutMasterId r:id="rId57"/>
  </p:handoutMasterIdLst>
  <p:sldIdLst>
    <p:sldId id="328" r:id="rId2"/>
    <p:sldId id="256" r:id="rId3"/>
    <p:sldId id="257" r:id="rId4"/>
    <p:sldId id="258" r:id="rId5"/>
    <p:sldId id="260" r:id="rId6"/>
    <p:sldId id="261" r:id="rId7"/>
    <p:sldId id="262" r:id="rId8"/>
    <p:sldId id="263" r:id="rId9"/>
    <p:sldId id="264" r:id="rId10"/>
    <p:sldId id="265" r:id="rId11"/>
    <p:sldId id="266" r:id="rId12"/>
    <p:sldId id="269" r:id="rId13"/>
    <p:sldId id="270" r:id="rId14"/>
    <p:sldId id="271" r:id="rId15"/>
    <p:sldId id="298" r:id="rId16"/>
    <p:sldId id="297" r:id="rId17"/>
    <p:sldId id="273" r:id="rId18"/>
    <p:sldId id="274" r:id="rId19"/>
    <p:sldId id="275" r:id="rId20"/>
    <p:sldId id="276" r:id="rId21"/>
    <p:sldId id="277" r:id="rId22"/>
    <p:sldId id="278" r:id="rId23"/>
    <p:sldId id="279" r:id="rId24"/>
    <p:sldId id="299" r:id="rId25"/>
    <p:sldId id="290" r:id="rId26"/>
    <p:sldId id="291" r:id="rId27"/>
    <p:sldId id="292" r:id="rId28"/>
    <p:sldId id="293" r:id="rId29"/>
    <p:sldId id="294" r:id="rId30"/>
    <p:sldId id="295" r:id="rId31"/>
    <p:sldId id="300" r:id="rId32"/>
    <p:sldId id="301" r:id="rId33"/>
    <p:sldId id="302" r:id="rId34"/>
    <p:sldId id="303" r:id="rId35"/>
    <p:sldId id="304" r:id="rId36"/>
    <p:sldId id="305" r:id="rId37"/>
    <p:sldId id="306" r:id="rId38"/>
    <p:sldId id="307" r:id="rId39"/>
    <p:sldId id="308" r:id="rId40"/>
    <p:sldId id="309" r:id="rId41"/>
    <p:sldId id="310" r:id="rId42"/>
    <p:sldId id="311" r:id="rId43"/>
    <p:sldId id="313" r:id="rId44"/>
    <p:sldId id="314" r:id="rId45"/>
    <p:sldId id="315" r:id="rId46"/>
    <p:sldId id="272" r:id="rId47"/>
    <p:sldId id="316" r:id="rId48"/>
    <p:sldId id="317" r:id="rId49"/>
    <p:sldId id="318" r:id="rId50"/>
    <p:sldId id="319" r:id="rId51"/>
    <p:sldId id="320" r:id="rId52"/>
    <p:sldId id="321" r:id="rId53"/>
    <p:sldId id="323" r:id="rId54"/>
    <p:sldId id="324" r:id="rId55"/>
  </p:sldIdLst>
  <p:sldSz cx="18288000" cy="10287000"/>
  <p:notesSz cx="6858000" cy="9144000"/>
  <p:embeddedFontLst>
    <p:embeddedFont>
      <p:font typeface="210 네버랜드" panose="020B0600000101010101" charset="-127"/>
      <p:regular r:id="rId58"/>
    </p:embeddedFont>
    <p:embeddedFont>
      <p:font typeface="210 도시락" panose="020B0600000101010101" charset="-127"/>
      <p:regular r:id="rId59"/>
    </p:embeddedFont>
    <p:embeddedFont>
      <p:font typeface="210 디딤고딕 Bold" panose="020B0600000101010101" charset="-127"/>
      <p:regular r:id="rId60"/>
    </p:embeddedFont>
    <p:embeddedFont>
      <p:font typeface="Nanum Gothic" panose="020B0600000101010101" charset="-127"/>
      <p:regular r:id="rId61"/>
    </p:embeddedFont>
    <p:embeddedFont>
      <p:font typeface="Nanum Gothic Bold" panose="020B0600000101010101" charset="-127"/>
      <p:regular r:id="rId62"/>
    </p:embeddedFont>
    <p:embeddedFont>
      <p:font typeface="TDTD떠나요" panose="020B0600000101010101" charset="-127"/>
      <p:regular r:id="rId63"/>
    </p:embeddedFont>
    <p:embeddedFont>
      <p:font typeface="Jokerman" panose="04090605060D06020702" pitchFamily="82" charset="0"/>
      <p:regular r:id="rId64"/>
    </p:embeddedFont>
    <p:embeddedFont>
      <p:font typeface="맑은 고딕" panose="020B0503020000020004" pitchFamily="50" charset="-127"/>
      <p:regular r:id="rId65"/>
      <p:bold r:id="rId66"/>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보통 스타일 2 - 강조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0A15C55-8517-42AA-B614-E9B94910E393}" styleName="보통 스타일 2 - 강조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2A488322-F2BA-4B5B-9748-0D474271808F}" styleName="보통 스타일 3 - 강조 6">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6"/>
          </a:solidFill>
        </a:fill>
      </a:tcStyle>
    </a:lastCol>
    <a:firstCol>
      <a:tcTxStyle b="on">
        <a:fontRef idx="minor">
          <a:scrgbClr r="0" g="0" b="0"/>
        </a:fontRef>
        <a:schemeClr val="lt1"/>
      </a:tcTxStyle>
      <a:tcStyle>
        <a:tcBdr/>
        <a:fill>
          <a:solidFill>
            <a:schemeClr val="accent6"/>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6"/>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autoAdjust="0"/>
    <p:restoredTop sz="95918" autoAdjust="0"/>
  </p:normalViewPr>
  <p:slideViewPr>
    <p:cSldViewPr>
      <p:cViewPr varScale="1">
        <p:scale>
          <a:sx n="37" d="100"/>
          <a:sy n="37" d="100"/>
        </p:scale>
        <p:origin x="816" y="264"/>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notesViewPr>
    <p:cSldViewPr>
      <p:cViewPr varScale="1">
        <p:scale>
          <a:sx n="85" d="100"/>
          <a:sy n="85" d="100"/>
        </p:scale>
        <p:origin x="3888" y="90"/>
      </p:cViewPr>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font" Target="fonts/font6.fntdata"/><Relationship Id="rId68" Type="http://schemas.openxmlformats.org/officeDocument/2006/relationships/viewProps" Target="viewProp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font" Target="fonts/font1.fntdata"/><Relationship Id="rId66" Type="http://schemas.openxmlformats.org/officeDocument/2006/relationships/font" Target="fonts/font9.fntdata"/><Relationship Id="rId5" Type="http://schemas.openxmlformats.org/officeDocument/2006/relationships/slide" Target="slides/slide4.xml"/><Relationship Id="rId61" Type="http://schemas.openxmlformats.org/officeDocument/2006/relationships/font" Target="fonts/font4.fntdata"/><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notesMaster" Target="notesMasters/notesMaster1.xml"/><Relationship Id="rId64" Type="http://schemas.openxmlformats.org/officeDocument/2006/relationships/font" Target="fonts/font7.fntdata"/><Relationship Id="rId69" Type="http://schemas.openxmlformats.org/officeDocument/2006/relationships/theme" Target="theme/theme1.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font" Target="fonts/font2.fntdata"/><Relationship Id="rId67" Type="http://schemas.openxmlformats.org/officeDocument/2006/relationships/presProps" Target="presProp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font" Target="fonts/font5.fntdata"/><Relationship Id="rId70"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handoutMaster" Target="handoutMasters/handoutMaster1.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font" Target="fonts/font3.fntdata"/><Relationship Id="rId65" Type="http://schemas.openxmlformats.org/officeDocument/2006/relationships/font" Target="fonts/font8.fntdata"/><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머리글 개체 틀 1">
            <a:extLst>
              <a:ext uri="{FF2B5EF4-FFF2-40B4-BE49-F238E27FC236}">
                <a16:creationId xmlns:a16="http://schemas.microsoft.com/office/drawing/2014/main" id="{3A926E0C-C2EB-0B4F-4CE3-32ACD1FC92E3}"/>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ko-KR" altLang="en-US" dirty="0"/>
          </a:p>
        </p:txBody>
      </p:sp>
      <p:sp>
        <p:nvSpPr>
          <p:cNvPr id="3" name="날짜 개체 틀 2">
            <a:extLst>
              <a:ext uri="{FF2B5EF4-FFF2-40B4-BE49-F238E27FC236}">
                <a16:creationId xmlns:a16="http://schemas.microsoft.com/office/drawing/2014/main" id="{2FBB7287-D3A7-08BC-9AA8-790B82D3D0FF}"/>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74A2BBD3-7D89-4E3F-965B-4E7EC589336D}" type="datetimeFigureOut">
              <a:rPr lang="ko-KR" altLang="en-US" smtClean="0"/>
              <a:t>04-28(Mon)</a:t>
            </a:fld>
            <a:endParaRPr lang="ko-KR" altLang="en-US"/>
          </a:p>
        </p:txBody>
      </p:sp>
      <p:sp>
        <p:nvSpPr>
          <p:cNvPr id="4" name="바닥글 개체 틀 3">
            <a:extLst>
              <a:ext uri="{FF2B5EF4-FFF2-40B4-BE49-F238E27FC236}">
                <a16:creationId xmlns:a16="http://schemas.microsoft.com/office/drawing/2014/main" id="{ACC057D6-70D6-2F9E-3AC1-EBFF07615A54}"/>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ko-KR" altLang="en-US"/>
          </a:p>
        </p:txBody>
      </p:sp>
      <p:sp>
        <p:nvSpPr>
          <p:cNvPr id="5" name="슬라이드 번호 개체 틀 4">
            <a:extLst>
              <a:ext uri="{FF2B5EF4-FFF2-40B4-BE49-F238E27FC236}">
                <a16:creationId xmlns:a16="http://schemas.microsoft.com/office/drawing/2014/main" id="{1EFE0C09-D2CD-5D6B-E2A0-414FE20AE073}"/>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9CE34A0B-B87B-447B-A082-D5D4683D54FB}" type="slidenum">
              <a:rPr lang="ko-KR" altLang="en-US" smtClean="0"/>
              <a:t>‹#›</a:t>
            </a:fld>
            <a:endParaRPr lang="ko-KR" altLang="en-US"/>
          </a:p>
        </p:txBody>
      </p:sp>
    </p:spTree>
    <p:extLst>
      <p:ext uri="{BB962C8B-B14F-4D97-AF65-F5344CB8AC3E}">
        <p14:creationId xmlns:p14="http://schemas.microsoft.com/office/powerpoint/2010/main" val="3743939238"/>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머리글 개체 틀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ko-KR" altLang="en-US" dirty="0"/>
          </a:p>
        </p:txBody>
      </p:sp>
      <p:sp>
        <p:nvSpPr>
          <p:cNvPr id="3" name="날짜 개체 틀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F26C5A8-127E-4E07-8ECA-7BCCE5417461}" type="datetimeFigureOut">
              <a:rPr lang="ko-KR" altLang="en-US" smtClean="0"/>
              <a:t>04-28(Mon)</a:t>
            </a:fld>
            <a:endParaRPr lang="ko-KR" altLang="en-US"/>
          </a:p>
        </p:txBody>
      </p:sp>
      <p:sp>
        <p:nvSpPr>
          <p:cNvPr id="4" name="슬라이드 이미지 개체 틀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ko-KR" altLang="en-US"/>
          </a:p>
        </p:txBody>
      </p:sp>
      <p:sp>
        <p:nvSpPr>
          <p:cNvPr id="5" name="슬라이드 노트 개체 틀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ko-KR" altLang="en-US" dirty="0"/>
              <a:t>마스터 텍스트 스타일을 편집하려면 클릭</a:t>
            </a:r>
          </a:p>
          <a:p>
            <a:pPr lvl="1"/>
            <a:r>
              <a:rPr lang="ko-KR" altLang="en-US" dirty="0"/>
              <a:t>두 번째 수준</a:t>
            </a:r>
          </a:p>
          <a:p>
            <a:pPr lvl="2"/>
            <a:r>
              <a:rPr lang="ko-KR" altLang="en-US" dirty="0"/>
              <a:t>세 번째 수준</a:t>
            </a:r>
          </a:p>
          <a:p>
            <a:pPr lvl="3"/>
            <a:r>
              <a:rPr lang="ko-KR" altLang="en-US" dirty="0"/>
              <a:t>네 번째 수준</a:t>
            </a:r>
          </a:p>
          <a:p>
            <a:pPr lvl="4"/>
            <a:r>
              <a:rPr lang="ko-KR" altLang="en-US" dirty="0"/>
              <a:t>다섯 번째 수준</a:t>
            </a:r>
          </a:p>
        </p:txBody>
      </p:sp>
      <p:sp>
        <p:nvSpPr>
          <p:cNvPr id="6" name="바닥글 개체 틀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ko-KR" altLang="en-US"/>
          </a:p>
        </p:txBody>
      </p:sp>
      <p:sp>
        <p:nvSpPr>
          <p:cNvPr id="7" name="슬라이드 번호 개체 틀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6AEF3CA6-0408-4CF1-9077-4AB4B3C21B4A}" type="slidenum">
              <a:rPr lang="ko-KR" altLang="en-US" smtClean="0"/>
              <a:t>‹#›</a:t>
            </a:fld>
            <a:endParaRPr lang="ko-KR" altLang="en-US"/>
          </a:p>
        </p:txBody>
      </p:sp>
    </p:spTree>
    <p:extLst>
      <p:ext uri="{BB962C8B-B14F-4D97-AF65-F5344CB8AC3E}">
        <p14:creationId xmlns:p14="http://schemas.microsoft.com/office/powerpoint/2010/main" val="503382562"/>
      </p:ext>
    </p:extLst>
  </p:cSld>
  <p:clrMap bg1="lt1" tx1="dk1" bg2="lt2" tx2="dk2" accent1="accent1" accent2="accent2" accent3="accent3" accent4="accent4" accent5="accent5" accent6="accent6" hlink="hlink" folHlink="folHlink"/>
  <p:notesStyle>
    <a:lvl1pPr marL="0" algn="l" defTabSz="914400" rtl="0" eaLnBrk="1" latinLnBrk="1" hangingPunct="1">
      <a:defRPr sz="1200" kern="1200">
        <a:solidFill>
          <a:schemeClr val="tx1"/>
        </a:solidFill>
        <a:latin typeface="+mn-lt"/>
        <a:ea typeface="+mn-ea"/>
        <a:cs typeface="+mn-cs"/>
      </a:defRPr>
    </a:lvl1pPr>
    <a:lvl2pPr marL="457200" algn="l" defTabSz="914400" rtl="0" eaLnBrk="1" latinLnBrk="1" hangingPunct="1">
      <a:defRPr sz="1200" kern="1200">
        <a:solidFill>
          <a:schemeClr val="tx1"/>
        </a:solidFill>
        <a:latin typeface="+mn-lt"/>
        <a:ea typeface="+mn-ea"/>
        <a:cs typeface="+mn-cs"/>
      </a:defRPr>
    </a:lvl2pPr>
    <a:lvl3pPr marL="914400" algn="l" defTabSz="914400" rtl="0" eaLnBrk="1" latinLnBrk="1" hangingPunct="1">
      <a:defRPr sz="1200" kern="1200">
        <a:solidFill>
          <a:schemeClr val="tx1"/>
        </a:solidFill>
        <a:latin typeface="+mn-lt"/>
        <a:ea typeface="+mn-ea"/>
        <a:cs typeface="+mn-cs"/>
      </a:defRPr>
    </a:lvl3pPr>
    <a:lvl4pPr marL="1371600" algn="l" defTabSz="914400" rtl="0" eaLnBrk="1" latinLnBrk="1" hangingPunct="1">
      <a:defRPr sz="1200" kern="1200">
        <a:solidFill>
          <a:schemeClr val="tx1"/>
        </a:solidFill>
        <a:latin typeface="+mn-lt"/>
        <a:ea typeface="+mn-ea"/>
        <a:cs typeface="+mn-cs"/>
      </a:defRPr>
    </a:lvl4pPr>
    <a:lvl5pPr marL="1828800" algn="l" defTabSz="914400" rtl="0" eaLnBrk="1" latinLnBrk="1" hangingPunct="1">
      <a:defRPr sz="1200" kern="1200">
        <a:solidFill>
          <a:schemeClr val="tx1"/>
        </a:solidFill>
        <a:latin typeface="+mn-lt"/>
        <a:ea typeface="+mn-ea"/>
        <a:cs typeface="+mn-cs"/>
      </a:defRPr>
    </a:lvl5pPr>
    <a:lvl6pPr marL="2286000" algn="l" defTabSz="914400" rtl="0" eaLnBrk="1" latinLnBrk="1" hangingPunct="1">
      <a:defRPr sz="1200" kern="1200">
        <a:solidFill>
          <a:schemeClr val="tx1"/>
        </a:solidFill>
        <a:latin typeface="+mn-lt"/>
        <a:ea typeface="+mn-ea"/>
        <a:cs typeface="+mn-cs"/>
      </a:defRPr>
    </a:lvl6pPr>
    <a:lvl7pPr marL="2743200" algn="l" defTabSz="914400" rtl="0" eaLnBrk="1" latinLnBrk="1" hangingPunct="1">
      <a:defRPr sz="1200" kern="1200">
        <a:solidFill>
          <a:schemeClr val="tx1"/>
        </a:solidFill>
        <a:latin typeface="+mn-lt"/>
        <a:ea typeface="+mn-ea"/>
        <a:cs typeface="+mn-cs"/>
      </a:defRPr>
    </a:lvl7pPr>
    <a:lvl8pPr marL="3200400" algn="l" defTabSz="914400" rtl="0" eaLnBrk="1" latinLnBrk="1" hangingPunct="1">
      <a:defRPr sz="1200" kern="1200">
        <a:solidFill>
          <a:schemeClr val="tx1"/>
        </a:solidFill>
        <a:latin typeface="+mn-lt"/>
        <a:ea typeface="+mn-ea"/>
        <a:cs typeface="+mn-cs"/>
      </a:defRPr>
    </a:lvl8pPr>
    <a:lvl9pPr marL="3657600" algn="l" defTabSz="914400" rtl="0" eaLnBrk="1" latinLnBrk="1"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F193BFD-1396-9FE8-FB47-4C970D471DF7}"/>
            </a:ext>
          </a:extLst>
        </p:cNvPr>
        <p:cNvGrpSpPr/>
        <p:nvPr/>
      </p:nvGrpSpPr>
      <p:grpSpPr>
        <a:xfrm>
          <a:off x="0" y="0"/>
          <a:ext cx="0" cy="0"/>
          <a:chOff x="0" y="0"/>
          <a:chExt cx="0" cy="0"/>
        </a:xfrm>
      </p:grpSpPr>
      <p:sp>
        <p:nvSpPr>
          <p:cNvPr id="2" name="슬라이드 이미지 개체 틀 1">
            <a:extLst>
              <a:ext uri="{FF2B5EF4-FFF2-40B4-BE49-F238E27FC236}">
                <a16:creationId xmlns:a16="http://schemas.microsoft.com/office/drawing/2014/main" id="{8E2069D0-DF20-F6CB-31CA-A7674E44A75D}"/>
              </a:ext>
            </a:extLst>
          </p:cNvPr>
          <p:cNvSpPr>
            <a:spLocks noGrp="1" noRot="1" noChangeAspect="1"/>
          </p:cNvSpPr>
          <p:nvPr>
            <p:ph type="sldImg"/>
          </p:nvPr>
        </p:nvSpPr>
        <p:spPr/>
      </p:sp>
      <p:sp>
        <p:nvSpPr>
          <p:cNvPr id="3" name="슬라이드 노트 개체 틀 2">
            <a:extLst>
              <a:ext uri="{FF2B5EF4-FFF2-40B4-BE49-F238E27FC236}">
                <a16:creationId xmlns:a16="http://schemas.microsoft.com/office/drawing/2014/main" id="{81855873-53E1-55D6-F3CC-57D9326066D7}"/>
              </a:ext>
            </a:extLst>
          </p:cNvPr>
          <p:cNvSpPr>
            <a:spLocks noGrp="1"/>
          </p:cNvSpPr>
          <p:nvPr>
            <p:ph type="body" idx="1"/>
          </p:nvPr>
        </p:nvSpPr>
        <p:spPr/>
        <p:txBody>
          <a:bodyPr/>
          <a:lstStyle/>
          <a:p>
            <a:r>
              <a:rPr lang="ko-KR" altLang="en-US" dirty="0"/>
              <a:t>안녕하세요</a:t>
            </a:r>
            <a:r>
              <a:rPr lang="en-US" altLang="ko-KR" dirty="0"/>
              <a:t>, </a:t>
            </a:r>
            <a:r>
              <a:rPr lang="ko-KR" altLang="en-US" dirty="0"/>
              <a:t>여러분</a:t>
            </a:r>
            <a:r>
              <a:rPr lang="en-US" altLang="ko-KR" dirty="0"/>
              <a:t>.  </a:t>
            </a:r>
            <a:r>
              <a:rPr lang="ko-KR" altLang="en-US" dirty="0"/>
              <a:t>이번 시간에는 미래사회카드를 활용해 다양한 미래 사회의 모습을 배워볼 거예요</a:t>
            </a:r>
            <a:r>
              <a:rPr lang="en-US" altLang="ko-KR" dirty="0"/>
              <a:t>. </a:t>
            </a:r>
          </a:p>
          <a:p>
            <a:r>
              <a:rPr lang="ko-KR" altLang="en-US" dirty="0"/>
              <a:t>우리가 어른이 되어 살아갈 미래는 어떻게 </a:t>
            </a:r>
            <a:r>
              <a:rPr lang="ko-KR" altLang="en-US" dirty="0" err="1"/>
              <a:t>달라져있을까요</a:t>
            </a:r>
            <a:r>
              <a:rPr lang="en-US" altLang="ko-KR" dirty="0"/>
              <a:t>?</a:t>
            </a:r>
          </a:p>
          <a:p>
            <a:r>
              <a:rPr lang="ko-KR" altLang="en-US" dirty="0"/>
              <a:t>직업은 하는 일과 역할이 항상 고정되어 있지는 않아요</a:t>
            </a:r>
            <a:r>
              <a:rPr lang="en-US" altLang="ko-KR" dirty="0"/>
              <a:t>.</a:t>
            </a:r>
          </a:p>
          <a:p>
            <a:r>
              <a:rPr lang="ko-KR" altLang="en-US" dirty="0"/>
              <a:t>여러가지 요소로 인해 미래의 모습이 변화하면 우리의 꿈이나 직업도 그 형태가 바뀔 수 있답니다</a:t>
            </a:r>
            <a:r>
              <a:rPr lang="en-US" altLang="ko-KR" dirty="0"/>
              <a:t>. </a:t>
            </a:r>
            <a:endParaRPr lang="ko-KR" altLang="en-US" dirty="0"/>
          </a:p>
        </p:txBody>
      </p:sp>
      <p:sp>
        <p:nvSpPr>
          <p:cNvPr id="4" name="슬라이드 번호 개체 틀 3">
            <a:extLst>
              <a:ext uri="{FF2B5EF4-FFF2-40B4-BE49-F238E27FC236}">
                <a16:creationId xmlns:a16="http://schemas.microsoft.com/office/drawing/2014/main" id="{78D83792-338A-DA47-B730-65DAC89649E1}"/>
              </a:ext>
            </a:extLst>
          </p:cNvPr>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AEF3CA6-0408-4CF1-9077-4AB4B3C21B4A}" type="slidenum">
              <a:rPr kumimoji="0" lang="ko-KR" altLang="en-US" sz="1200" b="0" i="0" u="none" strike="noStrike" kern="1200" cap="none" spc="0" normalizeH="0" baseline="0" noProof="0" smtClean="0">
                <a:ln>
                  <a:noFill/>
                </a:ln>
                <a:solidFill>
                  <a:prstClr val="black"/>
                </a:solidFill>
                <a:effectLst/>
                <a:uLnTx/>
                <a:uFillTx/>
                <a:latin typeface="맑은 고딕" panose="02110004020202020204"/>
                <a:ea typeface="맑은 고딕" panose="020B0503020000020004" pitchFamily="50" charset="-127"/>
                <a:cs typeface="+mn-cs"/>
              </a:rPr>
              <a:pPr marL="0" marR="0" lvl="0" indent="0" algn="r" defTabSz="914400" rtl="0" eaLnBrk="1" fontAlgn="auto" latinLnBrk="0" hangingPunct="1">
                <a:lnSpc>
                  <a:spcPct val="100000"/>
                </a:lnSpc>
                <a:spcBef>
                  <a:spcPts val="0"/>
                </a:spcBef>
                <a:spcAft>
                  <a:spcPts val="0"/>
                </a:spcAft>
                <a:buClrTx/>
                <a:buSzTx/>
                <a:buFontTx/>
                <a:buNone/>
                <a:tabLst/>
                <a:defRPr/>
              </a:pPr>
              <a:t>1</a:t>
            </a:fld>
            <a:endParaRPr kumimoji="0" lang="ko-KR" altLang="en-US" sz="1200" b="0" i="0" u="none" strike="noStrike" kern="1200" cap="none" spc="0" normalizeH="0" baseline="0" noProof="0">
              <a:ln>
                <a:noFill/>
              </a:ln>
              <a:solidFill>
                <a:prstClr val="black"/>
              </a:solidFill>
              <a:effectLst/>
              <a:uLnTx/>
              <a:uFillTx/>
              <a:latin typeface="맑은 고딕" panose="02110004020202020204"/>
              <a:ea typeface="맑은 고딕" panose="020B0503020000020004" pitchFamily="50" charset="-127"/>
              <a:cs typeface="+mn-cs"/>
            </a:endParaRPr>
          </a:p>
        </p:txBody>
      </p:sp>
    </p:spTree>
    <p:extLst>
      <p:ext uri="{BB962C8B-B14F-4D97-AF65-F5344CB8AC3E}">
        <p14:creationId xmlns:p14="http://schemas.microsoft.com/office/powerpoint/2010/main" val="394668058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안녕하세요</a:t>
            </a:r>
            <a:r>
              <a:rPr lang="en-US" altLang="ko-KR" dirty="0"/>
              <a:t>, </a:t>
            </a:r>
            <a:r>
              <a:rPr lang="ko-KR" altLang="en-US" dirty="0"/>
              <a:t>여러분</a:t>
            </a:r>
            <a:r>
              <a:rPr lang="en-US" altLang="ko-KR" dirty="0"/>
              <a:t>.  </a:t>
            </a:r>
            <a:r>
              <a:rPr lang="ko-KR" altLang="en-US" dirty="0"/>
              <a:t>이번 시간에는 미래사회카드를 활용해 다양한 미래 사회의 모습을 배워볼 거예요</a:t>
            </a:r>
            <a:r>
              <a:rPr lang="en-US" altLang="ko-KR" dirty="0"/>
              <a:t>. </a:t>
            </a:r>
          </a:p>
          <a:p>
            <a:r>
              <a:rPr lang="ko-KR" altLang="en-US" dirty="0"/>
              <a:t>우리가 어른이 되어 살아갈 미래는 어떻게 </a:t>
            </a:r>
            <a:r>
              <a:rPr lang="ko-KR" altLang="en-US" dirty="0" err="1"/>
              <a:t>달라져있을까요</a:t>
            </a:r>
            <a:r>
              <a:rPr lang="en-US" altLang="ko-KR" dirty="0"/>
              <a:t>?</a:t>
            </a:r>
          </a:p>
          <a:p>
            <a:r>
              <a:rPr lang="ko-KR" altLang="en-US" dirty="0"/>
              <a:t>직업은 하는 일과 역할이 항상 고정되어 있지는 않아요</a:t>
            </a:r>
            <a:r>
              <a:rPr lang="en-US" altLang="ko-KR" dirty="0"/>
              <a:t>.</a:t>
            </a:r>
          </a:p>
          <a:p>
            <a:r>
              <a:rPr lang="ko-KR" altLang="en-US" dirty="0"/>
              <a:t>여러가지 요소로 인해 미래의 모습이 변화하면 우리의 꿈이나 직업도 그 형태가 바뀔 수 있답니다</a:t>
            </a:r>
            <a:r>
              <a:rPr lang="en-US" altLang="ko-KR" dirty="0"/>
              <a:t>. </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2</a:t>
            </a:fld>
            <a:endParaRPr lang="ko-KR" altLang="en-US"/>
          </a:p>
        </p:txBody>
      </p:sp>
    </p:spTree>
    <p:extLst>
      <p:ext uri="{BB962C8B-B14F-4D97-AF65-F5344CB8AC3E}">
        <p14:creationId xmlns:p14="http://schemas.microsoft.com/office/powerpoint/2010/main" val="336431500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가장 먼저</a:t>
            </a:r>
            <a:r>
              <a:rPr lang="en-US" altLang="ko-KR" dirty="0"/>
              <a:t>, </a:t>
            </a:r>
            <a:r>
              <a:rPr lang="ko-KR" altLang="en-US" dirty="0"/>
              <a:t>몸풀기로</a:t>
            </a:r>
            <a:r>
              <a:rPr lang="en-US" altLang="ko-KR" dirty="0"/>
              <a:t> </a:t>
            </a:r>
            <a:r>
              <a:rPr lang="ko-KR" altLang="en-US" dirty="0" err="1"/>
              <a:t>제시어를</a:t>
            </a:r>
            <a:r>
              <a:rPr lang="ko-KR" altLang="en-US" dirty="0"/>
              <a:t> 보고 어떤 그림에 대한 설명인지 맞혀보는 퀴즈를 진행할 거예요</a:t>
            </a:r>
            <a:r>
              <a:rPr lang="en-US" altLang="ko-KR" dirty="0"/>
              <a:t>.</a:t>
            </a:r>
          </a:p>
          <a:p>
            <a:r>
              <a:rPr lang="ko-KR" altLang="en-US" dirty="0"/>
              <a:t>정답이 </a:t>
            </a:r>
            <a:r>
              <a:rPr lang="ko-KR" altLang="en-US" dirty="0" err="1"/>
              <a:t>뭔지</a:t>
            </a:r>
            <a:r>
              <a:rPr lang="ko-KR" altLang="en-US" dirty="0"/>
              <a:t> 아는 사람은 손을 들고 답을 맞혀 주세요</a:t>
            </a:r>
            <a:r>
              <a:rPr lang="en-US" altLang="ko-KR" dirty="0"/>
              <a:t>.</a:t>
            </a:r>
            <a:br>
              <a:rPr lang="en-US" altLang="ko-KR" dirty="0"/>
            </a:br>
            <a:r>
              <a:rPr lang="en-US" altLang="ko-KR" dirty="0"/>
              <a:t>&lt;</a:t>
            </a:r>
            <a:r>
              <a:rPr lang="ko-KR" altLang="en-US" dirty="0"/>
              <a:t>퀴즈진행</a:t>
            </a:r>
            <a:r>
              <a:rPr lang="en-US" altLang="ko-KR" dirty="0"/>
              <a:t>&gt;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3</a:t>
            </a:fld>
            <a:endParaRPr lang="ko-KR" altLang="en-US"/>
          </a:p>
        </p:txBody>
      </p:sp>
    </p:spTree>
    <p:extLst>
      <p:ext uri="{BB962C8B-B14F-4D97-AF65-F5344CB8AC3E}">
        <p14:creationId xmlns:p14="http://schemas.microsoft.com/office/powerpoint/2010/main" val="87367436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디지털 경제는 인터넷과 디지털 기술을 기반으로 한 경제활동을 말해요</a:t>
            </a:r>
            <a:r>
              <a:rPr lang="en-US" altLang="ko-KR" dirty="0"/>
              <a:t>. </a:t>
            </a:r>
            <a:r>
              <a:rPr lang="ko-KR" altLang="en-US" dirty="0"/>
              <a:t>우리가 온라인으로 쇼핑하거나 어플리케이션으로 음식을 주문하며 결제하는 방법이 모두 여기 해당합니다</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4</a:t>
            </a:fld>
            <a:endParaRPr lang="ko-KR" altLang="en-US"/>
          </a:p>
        </p:txBody>
      </p:sp>
    </p:spTree>
    <p:extLst>
      <p:ext uri="{BB962C8B-B14F-4D97-AF65-F5344CB8AC3E}">
        <p14:creationId xmlns:p14="http://schemas.microsoft.com/office/powerpoint/2010/main" val="403462752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온라인 학습은 학교에 직접 가지 않고도 인터넷을 통해 학습할 수 있는 방법이에요</a:t>
            </a:r>
            <a:r>
              <a:rPr lang="en-US" altLang="ko-KR" dirty="0"/>
              <a:t>. </a:t>
            </a:r>
            <a:r>
              <a:rPr lang="ko-KR" altLang="en-US" dirty="0"/>
              <a:t>인터넷 강의 뿐 아니라 화상 강의도 여기에 해당한답니다</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5</a:t>
            </a:fld>
            <a:endParaRPr lang="ko-KR" altLang="en-US"/>
          </a:p>
        </p:txBody>
      </p:sp>
    </p:spTree>
    <p:extLst>
      <p:ext uri="{BB962C8B-B14F-4D97-AF65-F5344CB8AC3E}">
        <p14:creationId xmlns:p14="http://schemas.microsoft.com/office/powerpoint/2010/main" val="405717865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6</a:t>
            </a:fld>
            <a:endParaRPr lang="ko-KR" altLang="en-US"/>
          </a:p>
        </p:txBody>
      </p:sp>
    </p:spTree>
    <p:extLst>
      <p:ext uri="{BB962C8B-B14F-4D97-AF65-F5344CB8AC3E}">
        <p14:creationId xmlns:p14="http://schemas.microsoft.com/office/powerpoint/2010/main" val="62256293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인공지능은 우리가 자주 활용하는 챗지피티 뿐 아니라</a:t>
            </a:r>
            <a:r>
              <a:rPr lang="en-US" altLang="ko-KR" dirty="0"/>
              <a:t>, </a:t>
            </a:r>
            <a:r>
              <a:rPr lang="ko-KR" altLang="en-US" dirty="0"/>
              <a:t>실생활 속 다양한 분야에서 활용되고 있어요</a:t>
            </a:r>
            <a:r>
              <a:rPr lang="en-US" altLang="ko-KR" dirty="0"/>
              <a:t>. </a:t>
            </a:r>
            <a:r>
              <a:rPr lang="ko-KR" altLang="en-US" dirty="0"/>
              <a:t>의료 분야</a:t>
            </a:r>
            <a:r>
              <a:rPr lang="en-US" altLang="ko-KR" dirty="0"/>
              <a:t> </a:t>
            </a:r>
            <a:r>
              <a:rPr lang="ko-KR" altLang="en-US" dirty="0"/>
              <a:t>외에도 건설</a:t>
            </a:r>
            <a:r>
              <a:rPr lang="en-US" altLang="ko-KR" dirty="0"/>
              <a:t>, </a:t>
            </a:r>
            <a:r>
              <a:rPr lang="ko-KR" altLang="en-US" dirty="0"/>
              <a:t>금융</a:t>
            </a:r>
            <a:r>
              <a:rPr lang="en-US" altLang="ko-KR" dirty="0"/>
              <a:t>, </a:t>
            </a:r>
            <a:r>
              <a:rPr lang="ko-KR" altLang="en-US" dirty="0"/>
              <a:t>교육 등 다양한 분야에서 활용될 수 있답니다</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7</a:t>
            </a:fld>
            <a:endParaRPr lang="ko-KR" altLang="en-US"/>
          </a:p>
        </p:txBody>
      </p:sp>
    </p:spTree>
    <p:extLst>
      <p:ext uri="{BB962C8B-B14F-4D97-AF65-F5344CB8AC3E}">
        <p14:creationId xmlns:p14="http://schemas.microsoft.com/office/powerpoint/2010/main" val="287587412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8</a:t>
            </a:fld>
            <a:endParaRPr lang="ko-KR" altLang="en-US"/>
          </a:p>
        </p:txBody>
      </p:sp>
    </p:spTree>
    <p:extLst>
      <p:ext uri="{BB962C8B-B14F-4D97-AF65-F5344CB8AC3E}">
        <p14:creationId xmlns:p14="http://schemas.microsoft.com/office/powerpoint/2010/main" val="112736701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전체 인구에서 노인 인구가 많아지면 어떤 일이 일어날까요</a:t>
            </a:r>
            <a:r>
              <a:rPr lang="en-US" altLang="ko-KR" dirty="0"/>
              <a:t>? </a:t>
            </a:r>
            <a:r>
              <a:rPr lang="ko-KR" altLang="en-US" dirty="0"/>
              <a:t>노동 인구는 줄어들고</a:t>
            </a:r>
            <a:r>
              <a:rPr lang="en-US" altLang="ko-KR" dirty="0"/>
              <a:t>, </a:t>
            </a:r>
            <a:r>
              <a:rPr lang="ko-KR" altLang="en-US" dirty="0"/>
              <a:t>부양해야 할 사람은 늘어나니까 경제에 부담이 생기고</a:t>
            </a:r>
            <a:r>
              <a:rPr lang="en-US" altLang="ko-KR" dirty="0"/>
              <a:t>, </a:t>
            </a:r>
            <a:r>
              <a:rPr lang="ko-KR" altLang="en-US" dirty="0"/>
              <a:t>복지 비용이 커질 수 있어요</a:t>
            </a:r>
            <a:r>
              <a:rPr lang="en-US" altLang="ko-KR" dirty="0"/>
              <a:t>. </a:t>
            </a:r>
            <a:r>
              <a:rPr lang="ko-KR" altLang="en-US" dirty="0"/>
              <a:t>고령화 사회가 다가오고 있는 지금</a:t>
            </a:r>
            <a:r>
              <a:rPr lang="en-US" altLang="ko-KR" dirty="0"/>
              <a:t>,</a:t>
            </a:r>
            <a:r>
              <a:rPr lang="ko-KR" altLang="en-US" dirty="0"/>
              <a:t> 우리는</a:t>
            </a:r>
            <a:endParaRPr lang="en-US" altLang="ko-KR" dirty="0"/>
          </a:p>
          <a:p>
            <a:r>
              <a:rPr lang="ko-KR" altLang="en-US" dirty="0"/>
              <a:t>어떤 준비를 하면 좋을지 마음속으로 생각해 봅시다</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9</a:t>
            </a:fld>
            <a:endParaRPr lang="ko-KR" altLang="en-US"/>
          </a:p>
        </p:txBody>
      </p:sp>
    </p:spTree>
    <p:extLst>
      <p:ext uri="{BB962C8B-B14F-4D97-AF65-F5344CB8AC3E}">
        <p14:creationId xmlns:p14="http://schemas.microsoft.com/office/powerpoint/2010/main" val="2693071824"/>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정부나 기업</a:t>
            </a:r>
            <a:r>
              <a:rPr lang="en-US" altLang="ko-KR" dirty="0"/>
              <a:t>, </a:t>
            </a:r>
            <a:r>
              <a:rPr lang="ko-KR" altLang="en-US" dirty="0"/>
              <a:t>단체 같은 곳에서 인터넷이나 데이터</a:t>
            </a:r>
            <a:r>
              <a:rPr lang="en-US" altLang="ko-KR" dirty="0"/>
              <a:t>, </a:t>
            </a:r>
            <a:r>
              <a:rPr lang="ko-KR" altLang="en-US" dirty="0"/>
              <a:t>인공지능 같은 것들을 이용해서 정책을 만들고</a:t>
            </a:r>
            <a:r>
              <a:rPr lang="en-US" altLang="ko-KR" dirty="0"/>
              <a:t>, </a:t>
            </a:r>
            <a:r>
              <a:rPr lang="ko-KR" altLang="en-US" dirty="0"/>
              <a:t>이용자와 소통하고</a:t>
            </a:r>
            <a:r>
              <a:rPr lang="en-US" altLang="ko-KR" dirty="0"/>
              <a:t>, </a:t>
            </a:r>
            <a:r>
              <a:rPr lang="ko-KR" altLang="en-US" dirty="0"/>
              <a:t>의사 결정을 하는 것이 디지털 거버넌스예요</a:t>
            </a:r>
            <a:r>
              <a:rPr lang="en-US" altLang="ko-KR" dirty="0"/>
              <a:t>. </a:t>
            </a:r>
            <a:r>
              <a:rPr lang="ko-KR" altLang="en-US" dirty="0"/>
              <a:t>이런 디지털 거버넌스를 활용하면</a:t>
            </a:r>
            <a:endParaRPr lang="en-US" altLang="ko-KR" dirty="0"/>
          </a:p>
          <a:p>
            <a:r>
              <a:rPr lang="ko-KR" altLang="en-US" dirty="0"/>
              <a:t>행정 업무의 참여도 원활하고</a:t>
            </a:r>
            <a:r>
              <a:rPr lang="en-US" altLang="ko-KR" dirty="0"/>
              <a:t>, </a:t>
            </a:r>
            <a:r>
              <a:rPr lang="ko-KR" altLang="en-US" dirty="0"/>
              <a:t>효율성도 높아진답니다</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11</a:t>
            </a:fld>
            <a:endParaRPr lang="ko-KR" altLang="en-US"/>
          </a:p>
        </p:txBody>
      </p:sp>
    </p:spTree>
    <p:extLst>
      <p:ext uri="{BB962C8B-B14F-4D97-AF65-F5344CB8AC3E}">
        <p14:creationId xmlns:p14="http://schemas.microsoft.com/office/powerpoint/2010/main" val="324273256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기후 변화가 심각해지면서</a:t>
            </a:r>
            <a:r>
              <a:rPr lang="en-US" altLang="ko-KR" dirty="0"/>
              <a:t>, </a:t>
            </a:r>
            <a:r>
              <a:rPr lang="ko-KR" altLang="en-US" dirty="0"/>
              <a:t>전세계적으로 </a:t>
            </a:r>
            <a:r>
              <a:rPr lang="en-US" altLang="ko-KR" dirty="0"/>
              <a:t>‘2050 </a:t>
            </a:r>
            <a:r>
              <a:rPr lang="ko-KR" altLang="en-US" dirty="0"/>
              <a:t>탄소 중립</a:t>
            </a:r>
            <a:r>
              <a:rPr lang="en-US" altLang="ko-KR" dirty="0"/>
              <a:t>＇</a:t>
            </a:r>
            <a:r>
              <a:rPr lang="ko-KR" altLang="en-US" dirty="0"/>
              <a:t>을 목표로 삼고 있습니다</a:t>
            </a:r>
            <a:r>
              <a:rPr lang="en-US" altLang="ko-KR" dirty="0"/>
              <a:t>. 2050</a:t>
            </a:r>
            <a:r>
              <a:rPr lang="ko-KR" altLang="en-US" dirty="0"/>
              <a:t>년까지 이산화탄소를 없애거나 줄여서 전체 배출량을 </a:t>
            </a:r>
            <a:r>
              <a:rPr lang="en-US" altLang="ko-KR" dirty="0"/>
              <a:t>0</a:t>
            </a:r>
            <a:r>
              <a:rPr lang="ko-KR" altLang="en-US" dirty="0"/>
              <a:t>으로 만들자는 목표지요</a:t>
            </a:r>
            <a:r>
              <a:rPr lang="en-US" altLang="ko-KR" dirty="0"/>
              <a:t>. </a:t>
            </a:r>
          </a:p>
          <a:p>
            <a:r>
              <a:rPr lang="ko-KR" altLang="en-US" dirty="0"/>
              <a:t>그러기 위해서는 이러한 신재생 에너지를 적극적으로 활용해야 한답니다</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13</a:t>
            </a:fld>
            <a:endParaRPr lang="ko-KR" altLang="en-US"/>
          </a:p>
        </p:txBody>
      </p:sp>
    </p:spTree>
    <p:extLst>
      <p:ext uri="{BB962C8B-B14F-4D97-AF65-F5344CB8AC3E}">
        <p14:creationId xmlns:p14="http://schemas.microsoft.com/office/powerpoint/2010/main" val="79130040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그렇다면 미래 사회는 왜 변화하는 걸까요</a:t>
            </a:r>
            <a:r>
              <a:rPr lang="en-US" altLang="ko-KR" dirty="0"/>
              <a:t>?</a:t>
            </a:r>
          </a:p>
          <a:p>
            <a:r>
              <a:rPr lang="ko-KR" altLang="en-US" dirty="0"/>
              <a:t>미래 사회가 변화하는 이유는</a:t>
            </a:r>
            <a:r>
              <a:rPr lang="en-US" altLang="ko-KR" dirty="0"/>
              <a:t> </a:t>
            </a:r>
            <a:r>
              <a:rPr lang="ko-KR" altLang="en-US" dirty="0"/>
              <a:t>시간이 흐르면서 기술</a:t>
            </a:r>
            <a:r>
              <a:rPr lang="en-US" altLang="ko-KR" dirty="0"/>
              <a:t>, </a:t>
            </a:r>
            <a:r>
              <a:rPr lang="ko-KR" altLang="en-US" dirty="0"/>
              <a:t>사회 구조</a:t>
            </a:r>
            <a:r>
              <a:rPr lang="en-US" altLang="ko-KR" dirty="0"/>
              <a:t>, </a:t>
            </a:r>
            <a:r>
              <a:rPr lang="ko-KR" altLang="en-US" dirty="0"/>
              <a:t>가치관</a:t>
            </a:r>
            <a:r>
              <a:rPr lang="en-US" altLang="ko-KR" dirty="0"/>
              <a:t>, </a:t>
            </a:r>
            <a:r>
              <a:rPr lang="ko-KR" altLang="en-US" dirty="0"/>
              <a:t>환경 등이 변화하기 때문이에요</a:t>
            </a:r>
            <a:r>
              <a:rPr lang="en-US" altLang="ko-KR" dirty="0"/>
              <a:t>. </a:t>
            </a:r>
            <a:r>
              <a:rPr lang="ko-KR" altLang="en-US" dirty="0"/>
              <a:t>이러한 요소들이 변화함에 따라 자연스레 사회의 모습도 바뀌는 거죠</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14</a:t>
            </a:fld>
            <a:endParaRPr lang="ko-KR" altLang="en-US"/>
          </a:p>
        </p:txBody>
      </p:sp>
    </p:spTree>
    <p:extLst>
      <p:ext uri="{BB962C8B-B14F-4D97-AF65-F5344CB8AC3E}">
        <p14:creationId xmlns:p14="http://schemas.microsoft.com/office/powerpoint/2010/main" val="437797917"/>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59AF988-CE5F-B513-C7DE-6C368C2CA864}"/>
            </a:ext>
          </a:extLst>
        </p:cNvPr>
        <p:cNvGrpSpPr/>
        <p:nvPr/>
      </p:nvGrpSpPr>
      <p:grpSpPr>
        <a:xfrm>
          <a:off x="0" y="0"/>
          <a:ext cx="0" cy="0"/>
          <a:chOff x="0" y="0"/>
          <a:chExt cx="0" cy="0"/>
        </a:xfrm>
      </p:grpSpPr>
      <p:sp>
        <p:nvSpPr>
          <p:cNvPr id="2" name="슬라이드 이미지 개체 틀 1">
            <a:extLst>
              <a:ext uri="{FF2B5EF4-FFF2-40B4-BE49-F238E27FC236}">
                <a16:creationId xmlns:a16="http://schemas.microsoft.com/office/drawing/2014/main" id="{0C055A18-78DF-11A2-E7B8-0F77582D67CF}"/>
              </a:ext>
            </a:extLst>
          </p:cNvPr>
          <p:cNvSpPr>
            <a:spLocks noGrp="1" noRot="1" noChangeAspect="1"/>
          </p:cNvSpPr>
          <p:nvPr>
            <p:ph type="sldImg"/>
          </p:nvPr>
        </p:nvSpPr>
        <p:spPr/>
      </p:sp>
      <p:sp>
        <p:nvSpPr>
          <p:cNvPr id="3" name="슬라이드 노트 개체 틀 2">
            <a:extLst>
              <a:ext uri="{FF2B5EF4-FFF2-40B4-BE49-F238E27FC236}">
                <a16:creationId xmlns:a16="http://schemas.microsoft.com/office/drawing/2014/main" id="{C0E5B448-D2B3-9783-FDAB-8F4DF5A87519}"/>
              </a:ext>
            </a:extLst>
          </p:cNvPr>
          <p:cNvSpPr>
            <a:spLocks noGrp="1"/>
          </p:cNvSpPr>
          <p:nvPr>
            <p:ph type="body" idx="1"/>
          </p:nvPr>
        </p:nvSpPr>
        <p:spPr/>
        <p:txBody>
          <a:bodyPr/>
          <a:lstStyle/>
          <a:p>
            <a:r>
              <a:rPr lang="ko-KR" altLang="en-US" dirty="0"/>
              <a:t>그렇다면</a:t>
            </a:r>
            <a:r>
              <a:rPr lang="en-US" altLang="ko-KR" dirty="0"/>
              <a:t>, </a:t>
            </a:r>
            <a:r>
              <a:rPr lang="ko-KR" altLang="en-US" dirty="0"/>
              <a:t>우리의 희망 직업은 미래사회 변화 요인에 의해 어떤 새로운 모습을 가지게 될까요</a:t>
            </a:r>
            <a:r>
              <a:rPr lang="en-US" altLang="ko-KR" dirty="0"/>
              <a:t>?</a:t>
            </a:r>
          </a:p>
          <a:p>
            <a:r>
              <a:rPr lang="ko-KR" altLang="en-US" dirty="0"/>
              <a:t>직업이 언제나 같은 일만을 하는 것은 아닙니다</a:t>
            </a:r>
            <a:r>
              <a:rPr lang="en-US" altLang="ko-KR" dirty="0"/>
              <a:t>. </a:t>
            </a:r>
            <a:r>
              <a:rPr lang="ko-KR" altLang="en-US" dirty="0"/>
              <a:t>시대가 변화한다면</a:t>
            </a:r>
            <a:r>
              <a:rPr lang="en-US" altLang="ko-KR" dirty="0"/>
              <a:t>, </a:t>
            </a:r>
            <a:r>
              <a:rPr lang="ko-KR" altLang="en-US" dirty="0"/>
              <a:t>내 희망 직업도 다른 모습을 하게 될 수 있어요</a:t>
            </a:r>
            <a:r>
              <a:rPr lang="en-US" altLang="ko-KR" dirty="0"/>
              <a:t>.</a:t>
            </a:r>
          </a:p>
          <a:p>
            <a:r>
              <a:rPr lang="ko-KR" altLang="en-US" dirty="0" err="1"/>
              <a:t>예를들어</a:t>
            </a:r>
            <a:r>
              <a:rPr lang="en-US" altLang="ko-KR" dirty="0"/>
              <a:t>, </a:t>
            </a:r>
            <a:r>
              <a:rPr lang="ko-KR" altLang="en-US" dirty="0"/>
              <a:t>예전에는 손으로 직접 농작물을 가꾸던 농부들은 요즘에는 </a:t>
            </a:r>
            <a:r>
              <a:rPr lang="ko-KR" altLang="en-US" dirty="0" err="1"/>
              <a:t>드론으로</a:t>
            </a:r>
            <a:r>
              <a:rPr lang="ko-KR" altLang="en-US" dirty="0"/>
              <a:t> 농약을 뿌리고</a:t>
            </a:r>
            <a:r>
              <a:rPr lang="en-US" altLang="ko-KR" dirty="0"/>
              <a:t>, </a:t>
            </a:r>
            <a:r>
              <a:rPr lang="ko-KR" altLang="en-US" dirty="0"/>
              <a:t>센서로 작물 상태를 확인하곤 합니다</a:t>
            </a:r>
            <a:r>
              <a:rPr lang="en-US" altLang="ko-KR" dirty="0"/>
              <a:t>.</a:t>
            </a:r>
          </a:p>
          <a:p>
            <a:r>
              <a:rPr lang="ko-KR" altLang="en-US" dirty="0"/>
              <a:t>기술의 변화가 직업의 변화를 이끌어낸 예시지요</a:t>
            </a:r>
            <a:r>
              <a:rPr lang="en-US" altLang="ko-KR" dirty="0"/>
              <a:t>.</a:t>
            </a:r>
          </a:p>
          <a:p>
            <a:r>
              <a:rPr lang="ko-KR" altLang="en-US" dirty="0"/>
              <a:t>그렇다면 미래의 농부는 기계에 대한 이해와</a:t>
            </a:r>
            <a:r>
              <a:rPr lang="en-US" altLang="ko-KR" dirty="0"/>
              <a:t> </a:t>
            </a:r>
            <a:r>
              <a:rPr lang="ko-KR" altLang="en-US" dirty="0"/>
              <a:t>작동법도 이해하고 있어야겠지요</a:t>
            </a:r>
            <a:r>
              <a:rPr lang="en-US" altLang="ko-KR" dirty="0"/>
              <a:t>?</a:t>
            </a:r>
          </a:p>
          <a:p>
            <a:r>
              <a:rPr lang="ko-KR" altLang="en-US" dirty="0"/>
              <a:t>이렇듯 직업의 형태는 고정적이지 않기 때문에</a:t>
            </a:r>
            <a:r>
              <a:rPr lang="en-US" altLang="ko-KR" dirty="0"/>
              <a:t>, </a:t>
            </a:r>
            <a:r>
              <a:rPr lang="ko-KR" altLang="en-US" dirty="0"/>
              <a:t>우리는 미래 사회의 변화를 미리 대비해 필요한 역량을 갖출 줄 알아야 해요</a:t>
            </a:r>
            <a:r>
              <a:rPr lang="en-US" altLang="ko-KR" dirty="0"/>
              <a:t>.</a:t>
            </a:r>
          </a:p>
        </p:txBody>
      </p:sp>
      <p:sp>
        <p:nvSpPr>
          <p:cNvPr id="4" name="슬라이드 번호 개체 틀 3">
            <a:extLst>
              <a:ext uri="{FF2B5EF4-FFF2-40B4-BE49-F238E27FC236}">
                <a16:creationId xmlns:a16="http://schemas.microsoft.com/office/drawing/2014/main" id="{57F94C08-8B50-E2C2-AADF-BC7A222C1BB3}"/>
              </a:ext>
            </a:extLst>
          </p:cNvPr>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94A74A52-4591-4B49-BA8C-44FD74AC36B5}" type="slidenum">
              <a:rPr kumimoji="0" lang="ko-KR" altLang="en-US" sz="1200" b="0" i="0" u="none" strike="noStrike" kern="1200" cap="none" spc="0" normalizeH="0" baseline="0" noProof="0" smtClean="0">
                <a:ln>
                  <a:noFill/>
                </a:ln>
                <a:solidFill>
                  <a:prstClr val="black"/>
                </a:solidFill>
                <a:effectLst/>
                <a:uLnTx/>
                <a:uFillTx/>
                <a:latin typeface="맑은 고딕" panose="02110004020202020204"/>
                <a:ea typeface="맑은 고딕" panose="020B0503020000020004" pitchFamily="50" charset="-127"/>
                <a:cs typeface="+mn-cs"/>
              </a:rPr>
              <a:pPr marL="0" marR="0" lvl="0" indent="0" algn="r" defTabSz="914400" rtl="0" eaLnBrk="1" fontAlgn="auto" latinLnBrk="0" hangingPunct="1">
                <a:lnSpc>
                  <a:spcPct val="100000"/>
                </a:lnSpc>
                <a:spcBef>
                  <a:spcPts val="0"/>
                </a:spcBef>
                <a:spcAft>
                  <a:spcPts val="0"/>
                </a:spcAft>
                <a:buClrTx/>
                <a:buSzTx/>
                <a:buFontTx/>
                <a:buNone/>
                <a:tabLst/>
                <a:defRPr/>
              </a:pPr>
              <a:t>15</a:t>
            </a:fld>
            <a:endParaRPr kumimoji="0" lang="ko-KR" altLang="en-US" sz="1200" b="0" i="0" u="none" strike="noStrike" kern="1200" cap="none" spc="0" normalizeH="0" baseline="0" noProof="0">
              <a:ln>
                <a:noFill/>
              </a:ln>
              <a:solidFill>
                <a:prstClr val="black"/>
              </a:solidFill>
              <a:effectLst/>
              <a:uLnTx/>
              <a:uFillTx/>
              <a:latin typeface="맑은 고딕" panose="02110004020202020204"/>
              <a:ea typeface="맑은 고딕" panose="020B0503020000020004" pitchFamily="50" charset="-127"/>
              <a:cs typeface="+mn-cs"/>
            </a:endParaRPr>
          </a:p>
        </p:txBody>
      </p:sp>
    </p:spTree>
    <p:extLst>
      <p:ext uri="{BB962C8B-B14F-4D97-AF65-F5344CB8AC3E}">
        <p14:creationId xmlns:p14="http://schemas.microsoft.com/office/powerpoint/2010/main" val="19365293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만약</a:t>
            </a:r>
            <a:r>
              <a:rPr lang="en-US" altLang="ko-KR" dirty="0"/>
              <a:t>, </a:t>
            </a:r>
            <a:r>
              <a:rPr lang="ko-KR" altLang="en-US" dirty="0"/>
              <a:t>내 꿈이 소방관이라고 해봅시다</a:t>
            </a:r>
            <a:r>
              <a:rPr lang="en-US" altLang="ko-KR" dirty="0"/>
              <a:t>. </a:t>
            </a:r>
            <a:r>
              <a:rPr lang="ko-KR" altLang="en-US" dirty="0"/>
              <a:t>기술 변화</a:t>
            </a:r>
            <a:r>
              <a:rPr lang="en-US" altLang="ko-KR" dirty="0"/>
              <a:t>, </a:t>
            </a:r>
            <a:r>
              <a:rPr lang="ko-KR" altLang="en-US" dirty="0"/>
              <a:t>사회 구조 변화</a:t>
            </a:r>
            <a:r>
              <a:rPr lang="en-US" altLang="ko-KR" dirty="0"/>
              <a:t>, </a:t>
            </a:r>
            <a:r>
              <a:rPr lang="ko-KR" altLang="en-US" dirty="0"/>
              <a:t>가치관 변화</a:t>
            </a:r>
            <a:r>
              <a:rPr lang="en-US" altLang="ko-KR" dirty="0"/>
              <a:t>, </a:t>
            </a:r>
            <a:r>
              <a:rPr lang="ko-KR" altLang="en-US" dirty="0"/>
              <a:t>환경 변화에 따라 내 직업은 어떤 모습으로 바뀔까요</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16</a:t>
            </a:fld>
            <a:endParaRPr lang="ko-KR" altLang="en-US"/>
          </a:p>
        </p:txBody>
      </p:sp>
    </p:spTree>
    <p:extLst>
      <p:ext uri="{BB962C8B-B14F-4D97-AF65-F5344CB8AC3E}">
        <p14:creationId xmlns:p14="http://schemas.microsoft.com/office/powerpoint/2010/main" val="53114338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먼저</a:t>
            </a:r>
            <a:r>
              <a:rPr lang="en-US" altLang="ko-KR" dirty="0"/>
              <a:t>, </a:t>
            </a:r>
            <a:r>
              <a:rPr lang="ko-KR" altLang="en-US" dirty="0"/>
              <a:t>새롭게 등장하는 기술에 따라 소방관은 다양한 역할을 수행할 수 있겠죠</a:t>
            </a:r>
            <a:r>
              <a:rPr lang="en-US" altLang="ko-KR" dirty="0"/>
              <a:t>.</a:t>
            </a:r>
          </a:p>
          <a:p>
            <a:r>
              <a:rPr lang="ko-KR" altLang="en-US" dirty="0"/>
              <a:t>예를 들어</a:t>
            </a:r>
            <a:r>
              <a:rPr lang="en-US" altLang="ko-KR" dirty="0"/>
              <a:t>, </a:t>
            </a:r>
            <a:r>
              <a:rPr lang="ko-KR" altLang="en-US" dirty="0" err="1"/>
              <a:t>드론</a:t>
            </a:r>
            <a:r>
              <a:rPr lang="ko-KR" altLang="en-US" dirty="0"/>
              <a:t> 기술이 발달한 미래 사회라면 소방관은 어떤 역할을 하게 될까요</a:t>
            </a:r>
            <a:r>
              <a:rPr lang="en-US" altLang="ko-KR" dirty="0"/>
              <a:t>?</a:t>
            </a:r>
          </a:p>
          <a:p>
            <a:r>
              <a:rPr lang="ko-KR" altLang="en-US" dirty="0"/>
              <a:t>네</a:t>
            </a:r>
            <a:r>
              <a:rPr lang="en-US" altLang="ko-KR" dirty="0"/>
              <a:t>, </a:t>
            </a:r>
            <a:r>
              <a:rPr lang="ko-KR" altLang="en-US" dirty="0" err="1"/>
              <a:t>드론을</a:t>
            </a:r>
            <a:r>
              <a:rPr lang="ko-KR" altLang="en-US" dirty="0"/>
              <a:t> 통해 공중에서 화재를 진압하게 될지도 몰라요</a:t>
            </a:r>
            <a:r>
              <a:rPr lang="en-US" altLang="ko-KR" dirty="0"/>
              <a:t>. </a:t>
            </a:r>
            <a:r>
              <a:rPr lang="ko-KR" altLang="en-US" dirty="0"/>
              <a:t>혹은 대형 산불의 진원지를 찾을 수도 있겠죠</a:t>
            </a:r>
            <a:r>
              <a:rPr lang="en-US" altLang="ko-KR" dirty="0"/>
              <a:t>.</a:t>
            </a:r>
          </a:p>
          <a:p>
            <a:r>
              <a:rPr lang="ko-KR" altLang="en-US" dirty="0"/>
              <a:t>그렇게 된다면 소방관들도 </a:t>
            </a:r>
            <a:r>
              <a:rPr lang="ko-KR" altLang="en-US" dirty="0" err="1"/>
              <a:t>드론을</a:t>
            </a:r>
            <a:r>
              <a:rPr lang="ko-KR" altLang="en-US" dirty="0"/>
              <a:t> 조종하는 능력을 </a:t>
            </a:r>
            <a:r>
              <a:rPr lang="ko-KR" altLang="en-US" dirty="0" err="1"/>
              <a:t>갖춰야할</a:t>
            </a:r>
            <a:r>
              <a:rPr lang="ko-KR" altLang="en-US" dirty="0"/>
              <a:t> 거예요</a:t>
            </a:r>
            <a:r>
              <a:rPr lang="en-US" altLang="ko-KR" dirty="0"/>
              <a:t>.</a:t>
            </a:r>
          </a:p>
          <a:p>
            <a:r>
              <a:rPr lang="ko-KR" altLang="en-US" dirty="0"/>
              <a:t>혼합현실이 발전된 미래 </a:t>
            </a:r>
            <a:r>
              <a:rPr lang="ko-KR" altLang="en-US" dirty="0" err="1"/>
              <a:t>사회라면요</a:t>
            </a:r>
            <a:r>
              <a:rPr lang="en-US" altLang="ko-KR" dirty="0"/>
              <a:t>? </a:t>
            </a:r>
            <a:r>
              <a:rPr lang="ko-KR" altLang="en-US" dirty="0"/>
              <a:t>혼합현실을 이용해 소방 교육이나 훈련이 진행될 수 있겠고</a:t>
            </a:r>
            <a:r>
              <a:rPr lang="en-US" altLang="ko-KR" dirty="0"/>
              <a:t>, </a:t>
            </a:r>
            <a:r>
              <a:rPr lang="ko-KR" altLang="en-US" dirty="0"/>
              <a:t>소방관들은 보다 실제 상황과 가까운 훈련을 통해</a:t>
            </a:r>
            <a:endParaRPr lang="en-US" altLang="ko-KR" dirty="0"/>
          </a:p>
          <a:p>
            <a:r>
              <a:rPr lang="ko-KR" altLang="en-US" dirty="0"/>
              <a:t>직무 능력이 상승할 수 있겠죠</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17</a:t>
            </a:fld>
            <a:endParaRPr lang="ko-KR" altLang="en-US"/>
          </a:p>
        </p:txBody>
      </p:sp>
    </p:spTree>
    <p:extLst>
      <p:ext uri="{BB962C8B-B14F-4D97-AF65-F5344CB8AC3E}">
        <p14:creationId xmlns:p14="http://schemas.microsoft.com/office/powerpoint/2010/main" val="365799233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그러면</a:t>
            </a:r>
            <a:r>
              <a:rPr lang="en-US" altLang="ko-KR" dirty="0"/>
              <a:t> </a:t>
            </a:r>
            <a:r>
              <a:rPr lang="ko-KR" altLang="en-US" dirty="0"/>
              <a:t>사회구조가 변화한다면</a:t>
            </a:r>
            <a:r>
              <a:rPr lang="en-US" altLang="ko-KR" dirty="0"/>
              <a:t>, </a:t>
            </a:r>
            <a:r>
              <a:rPr lang="ko-KR" altLang="en-US" dirty="0"/>
              <a:t>소방관의 역할은 어떻게 달라질까요</a:t>
            </a:r>
            <a:r>
              <a:rPr lang="en-US" altLang="ko-KR" dirty="0"/>
              <a:t>?</a:t>
            </a:r>
          </a:p>
          <a:p>
            <a:r>
              <a:rPr lang="ko-KR" altLang="en-US" dirty="0"/>
              <a:t>고령화 사회로 인해 고령인구가 많아진다면</a:t>
            </a:r>
            <a:r>
              <a:rPr lang="en-US" altLang="ko-KR" dirty="0"/>
              <a:t>, </a:t>
            </a:r>
            <a:r>
              <a:rPr lang="ko-KR" altLang="en-US" dirty="0"/>
              <a:t>현재의 화재 대응 전문가로서의 소방관이 지역사회 속 고령자들을 위한 생활 안전 전문가로서의 역할을 수행하게 될 수도 있겠네요</a:t>
            </a:r>
            <a:r>
              <a:rPr lang="en-US" altLang="ko-KR" dirty="0"/>
              <a:t>.</a:t>
            </a:r>
          </a:p>
          <a:p>
            <a:r>
              <a:rPr lang="ko-KR" altLang="en-US" dirty="0"/>
              <a:t>그렇다면 다문화 사회에서 소방관은 어떤 역할을 추가적으로 수행해야 할까요</a:t>
            </a:r>
            <a:r>
              <a:rPr lang="en-US" altLang="ko-KR" dirty="0"/>
              <a:t>? </a:t>
            </a:r>
            <a:r>
              <a:rPr lang="ko-KR" altLang="en-US" dirty="0"/>
              <a:t>긴급 상황 시 언어 장벽이 없도록 휴대용 통역기기를 소지하고 구조활동을 </a:t>
            </a:r>
            <a:r>
              <a:rPr lang="ko-KR" altLang="en-US" dirty="0" err="1"/>
              <a:t>해야할</a:t>
            </a:r>
            <a:r>
              <a:rPr lang="ko-KR" altLang="en-US" dirty="0"/>
              <a:t> 지도 몰라요</a:t>
            </a:r>
            <a:r>
              <a:rPr lang="en-US" altLang="ko-KR" dirty="0"/>
              <a:t>. </a:t>
            </a:r>
            <a:r>
              <a:rPr lang="ko-KR" altLang="en-US" dirty="0"/>
              <a:t>문화 간 갈등 예방을 위해</a:t>
            </a:r>
            <a:endParaRPr lang="en-US" altLang="ko-KR" dirty="0"/>
          </a:p>
          <a:p>
            <a:r>
              <a:rPr lang="ko-KR" altLang="en-US" dirty="0"/>
              <a:t>여러가지 교육을 실시하게 될 수도 있어요</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18</a:t>
            </a:fld>
            <a:endParaRPr lang="ko-KR" altLang="en-US"/>
          </a:p>
        </p:txBody>
      </p:sp>
    </p:spTree>
    <p:extLst>
      <p:ext uri="{BB962C8B-B14F-4D97-AF65-F5344CB8AC3E}">
        <p14:creationId xmlns:p14="http://schemas.microsoft.com/office/powerpoint/2010/main" val="65438925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그렇다면 가치관이 변화하면서 소방관은 어떤 변화를 맞을까요</a:t>
            </a:r>
            <a:r>
              <a:rPr lang="en-US" altLang="ko-KR" dirty="0"/>
              <a:t>?</a:t>
            </a:r>
          </a:p>
          <a:p>
            <a:r>
              <a:rPr lang="ko-KR" altLang="en-US" dirty="0"/>
              <a:t>로봇이나 구조장비</a:t>
            </a:r>
            <a:r>
              <a:rPr lang="en-US" altLang="ko-KR" dirty="0"/>
              <a:t>, </a:t>
            </a:r>
            <a:r>
              <a:rPr lang="ko-KR" altLang="en-US" dirty="0" err="1"/>
              <a:t>드론</a:t>
            </a:r>
            <a:r>
              <a:rPr lang="en-US" altLang="ko-KR" dirty="0"/>
              <a:t>, </a:t>
            </a:r>
            <a:r>
              <a:rPr lang="ko-KR" altLang="en-US" dirty="0"/>
              <a:t>자동화재 시스템을 통해 성별 간 물리적 체력 격차를 기술이 보완하게 되면서</a:t>
            </a:r>
            <a:r>
              <a:rPr lang="en-US" altLang="ko-KR" dirty="0"/>
              <a:t>, </a:t>
            </a:r>
            <a:r>
              <a:rPr lang="ko-KR" altLang="en-US" dirty="0"/>
              <a:t>체력과 기술적 요소를 결합한 혼성 구조팀이 표준화될지도 모르겠어요</a:t>
            </a:r>
            <a:r>
              <a:rPr lang="en-US" altLang="ko-KR" dirty="0"/>
              <a:t>.</a:t>
            </a:r>
          </a:p>
          <a:p>
            <a:r>
              <a:rPr lang="ko-KR" altLang="en-US" dirty="0"/>
              <a:t>고령 인구도 학습을 </a:t>
            </a:r>
            <a:r>
              <a:rPr lang="ko-KR" altLang="en-US" dirty="0" err="1"/>
              <a:t>해야하고</a:t>
            </a:r>
            <a:r>
              <a:rPr lang="en-US" altLang="ko-KR" dirty="0"/>
              <a:t>, </a:t>
            </a:r>
            <a:r>
              <a:rPr lang="ko-KR" altLang="en-US" dirty="0"/>
              <a:t>학습은 전생애에 걸쳐 필요하다는 개념인 평생 학습이 중요해진 미래 사회에서는 소방관이 어떤 일을 할까요</a:t>
            </a:r>
            <a:r>
              <a:rPr lang="en-US" altLang="ko-KR" dirty="0"/>
              <a:t>?</a:t>
            </a:r>
          </a:p>
          <a:p>
            <a:r>
              <a:rPr lang="ko-KR" altLang="en-US" dirty="0"/>
              <a:t>고령 인구가 가진 지식을 융합해서 복합 재난에 대응하는 팀이 꾸려질 수도 있고</a:t>
            </a:r>
            <a:r>
              <a:rPr lang="en-US" altLang="ko-KR" dirty="0"/>
              <a:t>, </a:t>
            </a:r>
            <a:r>
              <a:rPr lang="ko-KR" altLang="en-US" dirty="0"/>
              <a:t>변화하는 세계에 맞춰 소방관들에게 디지털 기술과 인문 감수상이 융합된 지식이 주기적으로 교육될지도 몰라요</a:t>
            </a:r>
            <a:r>
              <a:rPr lang="en-US" altLang="ko-KR" dirty="0"/>
              <a:t>. </a:t>
            </a:r>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19</a:t>
            </a:fld>
            <a:endParaRPr lang="ko-KR" altLang="en-US"/>
          </a:p>
        </p:txBody>
      </p:sp>
    </p:spTree>
    <p:extLst>
      <p:ext uri="{BB962C8B-B14F-4D97-AF65-F5344CB8AC3E}">
        <p14:creationId xmlns:p14="http://schemas.microsoft.com/office/powerpoint/2010/main" val="889299477"/>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그렇다면 환경 변화에 따른 소방관의 변화에는 무엇이 있을까요</a:t>
            </a:r>
            <a:r>
              <a:rPr lang="en-US" altLang="ko-KR" dirty="0"/>
              <a:t>?</a:t>
            </a:r>
          </a:p>
          <a:p>
            <a:r>
              <a:rPr lang="ko-KR" altLang="en-US" dirty="0"/>
              <a:t>환경이 변화하며 대체 에너지로 급부상한 수소 에너지의 경우</a:t>
            </a:r>
            <a:r>
              <a:rPr lang="en-US" altLang="ko-KR" dirty="0"/>
              <a:t>, </a:t>
            </a:r>
            <a:r>
              <a:rPr lang="ko-KR" altLang="en-US" dirty="0"/>
              <a:t>폭발 위험이 매우 크답니다</a:t>
            </a:r>
            <a:r>
              <a:rPr lang="en-US" altLang="ko-KR" dirty="0"/>
              <a:t>.</a:t>
            </a:r>
          </a:p>
          <a:p>
            <a:r>
              <a:rPr lang="ko-KR" altLang="en-US" dirty="0"/>
              <a:t>기존 화재 대응과는 다르게</a:t>
            </a:r>
            <a:r>
              <a:rPr lang="en-US" altLang="ko-KR" dirty="0"/>
              <a:t>, </a:t>
            </a:r>
            <a:r>
              <a:rPr lang="ko-KR" altLang="en-US" dirty="0"/>
              <a:t>고도화된 감지</a:t>
            </a:r>
            <a:r>
              <a:rPr lang="en-US" altLang="ko-KR" dirty="0"/>
              <a:t>, </a:t>
            </a:r>
            <a:r>
              <a:rPr lang="ko-KR" altLang="en-US" dirty="0"/>
              <a:t>분석능력이 중요해질 거예요</a:t>
            </a:r>
            <a:r>
              <a:rPr lang="en-US" altLang="ko-KR" dirty="0"/>
              <a:t>. </a:t>
            </a:r>
            <a:r>
              <a:rPr lang="ko-KR" altLang="en-US" dirty="0"/>
              <a:t>소방관은 수소 누출 감지기기</a:t>
            </a:r>
            <a:r>
              <a:rPr lang="en-US" altLang="ko-KR" dirty="0"/>
              <a:t>, </a:t>
            </a:r>
            <a:r>
              <a:rPr lang="ko-KR" altLang="en-US" dirty="0"/>
              <a:t>수소 탱크 구조 이해 등 여러가지 수소와 관련된 특수 훈련을 </a:t>
            </a:r>
            <a:r>
              <a:rPr lang="ko-KR" altLang="en-US" dirty="0" err="1"/>
              <a:t>이수해야할</a:t>
            </a:r>
            <a:r>
              <a:rPr lang="ko-KR" altLang="en-US" dirty="0"/>
              <a:t> 수 있습니다</a:t>
            </a:r>
            <a:r>
              <a:rPr lang="en-US" altLang="ko-KR" dirty="0"/>
              <a:t>.</a:t>
            </a:r>
          </a:p>
          <a:p>
            <a:r>
              <a:rPr lang="ko-KR" altLang="en-US" dirty="0"/>
              <a:t>미래 사회에는 친환경 건축물이 늘어갈 거예요</a:t>
            </a:r>
            <a:r>
              <a:rPr lang="en-US" altLang="ko-KR" dirty="0"/>
              <a:t>. </a:t>
            </a:r>
          </a:p>
          <a:p>
            <a:r>
              <a:rPr lang="ko-KR" altLang="en-US" dirty="0"/>
              <a:t>친환경 건축물에 사용되는 복합 </a:t>
            </a:r>
            <a:r>
              <a:rPr lang="ko-KR" altLang="en-US" dirty="0" err="1"/>
              <a:t>신서재</a:t>
            </a:r>
            <a:r>
              <a:rPr lang="en-US" altLang="ko-KR" dirty="0"/>
              <a:t>, </a:t>
            </a:r>
            <a:r>
              <a:rPr lang="ko-KR" altLang="en-US" dirty="0"/>
              <a:t>고성능 플라스틱 등에 맞는 화재 대응 특성을 연구해야 하고</a:t>
            </a:r>
            <a:r>
              <a:rPr lang="en-US" altLang="ko-KR" dirty="0"/>
              <a:t>, </a:t>
            </a:r>
            <a:r>
              <a:rPr lang="ko-KR" altLang="en-US" dirty="0"/>
              <a:t>미래의 소방관은 환경 공학자와 협업하여 친환경 설계 안전을 보장하는 역할을 할지도 모르겠습니다</a:t>
            </a:r>
            <a:r>
              <a:rPr lang="en-US" altLang="ko-KR" dirty="0"/>
              <a:t>. </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20</a:t>
            </a:fld>
            <a:endParaRPr lang="ko-KR" altLang="en-US"/>
          </a:p>
        </p:txBody>
      </p:sp>
    </p:spTree>
    <p:extLst>
      <p:ext uri="{BB962C8B-B14F-4D97-AF65-F5344CB8AC3E}">
        <p14:creationId xmlns:p14="http://schemas.microsoft.com/office/powerpoint/2010/main" val="109592240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이렇듯 우리의 직업은 사회변화에 발을 맞춰 그 모습과 형태</a:t>
            </a:r>
            <a:r>
              <a:rPr lang="en-US" altLang="ko-KR" dirty="0"/>
              <a:t>, </a:t>
            </a:r>
            <a:r>
              <a:rPr lang="ko-KR" altLang="en-US" dirty="0"/>
              <a:t>역할이 달라질 거예요</a:t>
            </a:r>
            <a:r>
              <a:rPr lang="en-US" altLang="ko-KR" dirty="0"/>
              <a:t>.</a:t>
            </a:r>
          </a:p>
          <a:p>
            <a:r>
              <a:rPr lang="ko-KR" altLang="en-US" dirty="0"/>
              <a:t>우리는 미래사회 카드 활동을 통해 직업과 미래 사회 변화의 연결고리를 탐색하게 됩니다</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21</a:t>
            </a:fld>
            <a:endParaRPr lang="ko-KR" altLang="en-US"/>
          </a:p>
        </p:txBody>
      </p:sp>
    </p:spTree>
    <p:extLst>
      <p:ext uri="{BB962C8B-B14F-4D97-AF65-F5344CB8AC3E}">
        <p14:creationId xmlns:p14="http://schemas.microsoft.com/office/powerpoint/2010/main" val="176725395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또</a:t>
            </a:r>
            <a:r>
              <a:rPr lang="en-US" altLang="ko-KR" dirty="0"/>
              <a:t>, </a:t>
            </a:r>
            <a:r>
              <a:rPr lang="ko-KR" altLang="en-US" dirty="0"/>
              <a:t>직업의 역할은 고정되어 있지 않고</a:t>
            </a:r>
            <a:r>
              <a:rPr lang="en-US" altLang="ko-KR" dirty="0"/>
              <a:t>, </a:t>
            </a:r>
            <a:r>
              <a:rPr lang="ko-KR" altLang="en-US" dirty="0"/>
              <a:t>사회의 수요에 따라 변화할 수 있음을 이해한 후 직업의 기능과 역할을 재구성해볼 수 있어요</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22</a:t>
            </a:fld>
            <a:endParaRPr lang="ko-KR" altLang="en-US"/>
          </a:p>
        </p:txBody>
      </p:sp>
    </p:spTree>
    <p:extLst>
      <p:ext uri="{BB962C8B-B14F-4D97-AF65-F5344CB8AC3E}">
        <p14:creationId xmlns:p14="http://schemas.microsoft.com/office/powerpoint/2010/main" val="4068575673"/>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그렇다면 다가올 미래 사회에 대비해서</a:t>
            </a:r>
            <a:r>
              <a:rPr lang="en-US" altLang="ko-KR" dirty="0"/>
              <a:t>, </a:t>
            </a:r>
            <a:r>
              <a:rPr lang="ko-KR" altLang="en-US" dirty="0"/>
              <a:t>내가 갖춰야 할 역량은 무엇이 있을까요</a:t>
            </a:r>
            <a:r>
              <a:rPr lang="en-US" altLang="ko-KR" dirty="0"/>
              <a:t>? </a:t>
            </a:r>
            <a:r>
              <a:rPr lang="ko-KR" altLang="en-US" dirty="0"/>
              <a:t>또</a:t>
            </a:r>
            <a:r>
              <a:rPr lang="en-US" altLang="ko-KR" dirty="0"/>
              <a:t>, </a:t>
            </a:r>
            <a:r>
              <a:rPr lang="ko-KR" altLang="en-US" dirty="0"/>
              <a:t>나는 어떤 것을 준비해야 할까요</a:t>
            </a:r>
            <a:r>
              <a:rPr lang="en-US" altLang="ko-KR" dirty="0"/>
              <a:t>? </a:t>
            </a:r>
            <a:r>
              <a:rPr lang="ko-KR" altLang="en-US" dirty="0"/>
              <a:t>미래 사회 변화를 반영한 나만의 인생 목표는 무엇이 있을까요</a:t>
            </a:r>
            <a:r>
              <a:rPr lang="en-US" altLang="ko-KR" dirty="0"/>
              <a:t>?</a:t>
            </a:r>
          </a:p>
          <a:p>
            <a:r>
              <a:rPr lang="ko-KR" altLang="en-US" dirty="0"/>
              <a:t>오늘 미래 사회 수업을 통해</a:t>
            </a:r>
            <a:r>
              <a:rPr lang="en-US" altLang="ko-KR" dirty="0"/>
              <a:t>, </a:t>
            </a:r>
            <a:r>
              <a:rPr lang="ko-KR" altLang="en-US" dirty="0"/>
              <a:t>세 가지 키워드의 해답을 찾아봅시다</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23</a:t>
            </a:fld>
            <a:endParaRPr lang="ko-KR" altLang="en-US"/>
          </a:p>
        </p:txBody>
      </p:sp>
    </p:spTree>
    <p:extLst>
      <p:ext uri="{BB962C8B-B14F-4D97-AF65-F5344CB8AC3E}">
        <p14:creationId xmlns:p14="http://schemas.microsoft.com/office/powerpoint/2010/main" val="356245578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이제 </a:t>
            </a:r>
            <a:r>
              <a:rPr lang="en-US" altLang="ko-KR" dirty="0"/>
              <a:t>80</a:t>
            </a:r>
            <a:r>
              <a:rPr lang="ko-KR" altLang="en-US" dirty="0"/>
              <a:t>가지 카드의 키워드를 활용해서 다양한 활동을 진행해 보겠습니다</a:t>
            </a:r>
            <a:r>
              <a:rPr lang="en-US" altLang="ko-KR" dirty="0"/>
              <a:t>. </a:t>
            </a:r>
            <a:r>
              <a:rPr lang="ko-KR" altLang="en-US" dirty="0"/>
              <a:t>총 네 가지 활동으로 이루어져 있습니다</a:t>
            </a:r>
            <a:r>
              <a:rPr lang="en-US" altLang="ko-KR" dirty="0"/>
              <a:t>. </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24</a:t>
            </a:fld>
            <a:endParaRPr lang="ko-KR" altLang="en-US"/>
          </a:p>
        </p:txBody>
      </p:sp>
    </p:spTree>
    <p:extLst>
      <p:ext uri="{BB962C8B-B14F-4D97-AF65-F5344CB8AC3E}">
        <p14:creationId xmlns:p14="http://schemas.microsoft.com/office/powerpoint/2010/main" val="464068083"/>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먼저 미래 사회의 변화에 대한 찬반토론 활동입니다</a:t>
            </a:r>
            <a:r>
              <a:rPr lang="en-US" altLang="ko-KR" dirty="0"/>
              <a:t>. </a:t>
            </a:r>
            <a:r>
              <a:rPr lang="ko-KR" altLang="en-US" dirty="0"/>
              <a:t>모둠 별로 미래사회카드를 한 세트씩 가져가세요</a:t>
            </a:r>
            <a:r>
              <a:rPr lang="en-US" altLang="ko-KR" dirty="0"/>
              <a:t>. </a:t>
            </a:r>
          </a:p>
          <a:p>
            <a:r>
              <a:rPr lang="ko-KR" altLang="en-US" dirty="0"/>
              <a:t>모둠 구성원들은 스무 장씩 카드를 무작위로 나눠가지고</a:t>
            </a:r>
            <a:r>
              <a:rPr lang="en-US" altLang="ko-KR" dirty="0"/>
              <a:t>, </a:t>
            </a:r>
            <a:r>
              <a:rPr lang="ko-KR" altLang="en-US" dirty="0"/>
              <a:t>각각의 카드를 탐색합니다</a:t>
            </a:r>
            <a:r>
              <a:rPr lang="en-US" altLang="ko-KR" dirty="0"/>
              <a:t>. </a:t>
            </a:r>
            <a:r>
              <a:rPr lang="ko-KR" altLang="en-US" dirty="0"/>
              <a:t>필요하다면 뒷면의 </a:t>
            </a:r>
            <a:r>
              <a:rPr lang="en-US" altLang="ko-KR" dirty="0"/>
              <a:t>QR</a:t>
            </a:r>
            <a:r>
              <a:rPr lang="ko-KR" altLang="en-US" dirty="0"/>
              <a:t>코드를 통해 카드 스토리를 확인하세요</a:t>
            </a:r>
            <a:r>
              <a:rPr lang="en-US" altLang="ko-KR" dirty="0"/>
              <a:t>.</a:t>
            </a:r>
          </a:p>
          <a:p>
            <a:r>
              <a:rPr lang="ko-KR" altLang="en-US" dirty="0"/>
              <a:t>그 후</a:t>
            </a:r>
            <a:r>
              <a:rPr lang="en-US" altLang="ko-KR" dirty="0"/>
              <a:t>, </a:t>
            </a:r>
            <a:r>
              <a:rPr lang="ko-KR" altLang="en-US" dirty="0"/>
              <a:t>해당 미래 사회 개념이 긍정적인 변화라고 생각하는지</a:t>
            </a:r>
            <a:r>
              <a:rPr lang="en-US" altLang="ko-KR" dirty="0"/>
              <a:t>, </a:t>
            </a:r>
            <a:r>
              <a:rPr lang="ko-KR" altLang="en-US" dirty="0"/>
              <a:t>그렇지 </a:t>
            </a:r>
            <a:r>
              <a:rPr lang="ko-KR" altLang="en-US" dirty="0" err="1"/>
              <a:t>않은지</a:t>
            </a:r>
            <a:r>
              <a:rPr lang="ko-KR" altLang="en-US" dirty="0"/>
              <a:t> 생각해 봅니다</a:t>
            </a:r>
            <a:r>
              <a:rPr lang="en-US" altLang="ko-KR" dirty="0"/>
              <a:t>. </a:t>
            </a:r>
            <a:r>
              <a:rPr lang="ko-KR" altLang="en-US" dirty="0"/>
              <a:t>모든 변화는 </a:t>
            </a:r>
            <a:r>
              <a:rPr lang="ko-KR" altLang="en-US" dirty="0" err="1"/>
              <a:t>좋은점과</a:t>
            </a:r>
            <a:r>
              <a:rPr lang="ko-KR" altLang="en-US" dirty="0"/>
              <a:t> 그렇지 </a:t>
            </a:r>
            <a:r>
              <a:rPr lang="ko-KR" altLang="en-US" dirty="0" err="1"/>
              <a:t>않은점이</a:t>
            </a:r>
            <a:r>
              <a:rPr lang="ko-KR" altLang="en-US" dirty="0"/>
              <a:t> 동반되니까요</a:t>
            </a:r>
            <a:r>
              <a:rPr lang="en-US" altLang="ko-KR" dirty="0"/>
              <a:t>.</a:t>
            </a:r>
          </a:p>
          <a:p>
            <a:r>
              <a:rPr lang="ko-KR" altLang="en-US" dirty="0"/>
              <a:t>선생님이 보여주시는 </a:t>
            </a:r>
            <a:r>
              <a:rPr lang="en-US" altLang="ko-KR" dirty="0"/>
              <a:t>PPT</a:t>
            </a:r>
            <a:r>
              <a:rPr lang="ko-KR" altLang="en-US" dirty="0"/>
              <a:t> 속 카드 그림을 보고</a:t>
            </a:r>
            <a:r>
              <a:rPr lang="en-US" altLang="ko-KR" dirty="0"/>
              <a:t>, </a:t>
            </a:r>
            <a:r>
              <a:rPr lang="ko-KR" altLang="en-US" dirty="0"/>
              <a:t>해당 카드를 가지고 있는 학생은 해당 카드 속 변화가 긍정적인지</a:t>
            </a:r>
            <a:r>
              <a:rPr lang="en-US" altLang="ko-KR" dirty="0"/>
              <a:t> </a:t>
            </a:r>
            <a:r>
              <a:rPr lang="ko-KR" altLang="en-US" dirty="0"/>
              <a:t>부정적인지 밝히고 이유를 말합니다</a:t>
            </a:r>
            <a:r>
              <a:rPr lang="en-US" altLang="ko-KR" dirty="0"/>
              <a:t>.</a:t>
            </a:r>
          </a:p>
          <a:p>
            <a:r>
              <a:rPr lang="ko-KR" altLang="en-US" dirty="0"/>
              <a:t>다른 모둠에</a:t>
            </a:r>
            <a:r>
              <a:rPr lang="en-US" altLang="ko-KR" dirty="0"/>
              <a:t>, </a:t>
            </a:r>
            <a:r>
              <a:rPr lang="ko-KR" altLang="en-US" dirty="0"/>
              <a:t>다르게 생각하는 학생이 있다면 이에 의견을 나누며 토론합니다</a:t>
            </a:r>
            <a:r>
              <a:rPr lang="en-US" altLang="ko-KR"/>
              <a:t>.</a:t>
            </a:r>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25</a:t>
            </a:fld>
            <a:endParaRPr lang="ko-KR" altLang="en-US"/>
          </a:p>
        </p:txBody>
      </p:sp>
    </p:spTree>
    <p:extLst>
      <p:ext uri="{BB962C8B-B14F-4D97-AF65-F5344CB8AC3E}">
        <p14:creationId xmlns:p14="http://schemas.microsoft.com/office/powerpoint/2010/main" val="488336922"/>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유전자 연구소 지수는 유전자 치료로 희귀병을 앓던 </a:t>
            </a:r>
            <a:r>
              <a:rPr lang="ko-KR" altLang="en-US" dirty="0" err="1"/>
              <a:t>준이의</a:t>
            </a:r>
            <a:r>
              <a:rPr lang="ko-KR" altLang="en-US" dirty="0"/>
              <a:t> 치료법 개발에 성공합니다</a:t>
            </a:r>
            <a:r>
              <a:rPr lang="en-US" altLang="ko-KR" dirty="0"/>
              <a:t>. </a:t>
            </a:r>
            <a:r>
              <a:rPr lang="ko-KR" altLang="en-US" dirty="0"/>
              <a:t>유전자 치료는 유전자 편집의 기술적 부작용이나 오남용의 가능성이라는 문제점도 있었지만</a:t>
            </a:r>
            <a:r>
              <a:rPr lang="en-US" altLang="ko-KR" dirty="0"/>
              <a:t>, </a:t>
            </a:r>
            <a:r>
              <a:rPr lang="ko-KR" altLang="en-US" dirty="0"/>
              <a:t>많은 </a:t>
            </a:r>
            <a:r>
              <a:rPr lang="ko-KR" altLang="en-US" dirty="0" err="1"/>
              <a:t>희귀병</a:t>
            </a:r>
            <a:r>
              <a:rPr lang="ko-KR" altLang="en-US" dirty="0"/>
              <a:t> 환자나 유전병 환자에게</a:t>
            </a:r>
            <a:endParaRPr lang="en-US" altLang="ko-KR" dirty="0"/>
          </a:p>
          <a:p>
            <a:r>
              <a:rPr lang="ko-KR" altLang="en-US" dirty="0"/>
              <a:t>더 나은 삶을 선물해줄 수 있다는 큰 장점이 있었지요</a:t>
            </a:r>
            <a:r>
              <a:rPr lang="en-US" altLang="ko-KR" dirty="0"/>
              <a:t>. </a:t>
            </a:r>
            <a:r>
              <a:rPr lang="ko-KR" altLang="en-US" dirty="0"/>
              <a:t>여러분들은 유전자 치료에 대해 어떻게 생각하세요</a:t>
            </a:r>
            <a:r>
              <a:rPr lang="en-US" altLang="ko-KR" dirty="0"/>
              <a:t>? </a:t>
            </a:r>
            <a:r>
              <a:rPr lang="ko-KR" altLang="en-US" dirty="0"/>
              <a:t>유전자 공학의 발전으로</a:t>
            </a:r>
            <a:r>
              <a:rPr lang="en-US" altLang="ko-KR" dirty="0"/>
              <a:t> </a:t>
            </a:r>
            <a:r>
              <a:rPr lang="ko-KR" altLang="en-US" dirty="0"/>
              <a:t>희귀병을 치료할 수 있지만</a:t>
            </a:r>
            <a:r>
              <a:rPr lang="en-US" altLang="ko-KR" dirty="0"/>
              <a:t>, </a:t>
            </a:r>
            <a:r>
              <a:rPr lang="ko-KR" altLang="en-US" dirty="0"/>
              <a:t>유전자 편집의 발달로 의도적으로 우월한 재능의 아이를 </a:t>
            </a:r>
            <a:endParaRPr lang="en-US" altLang="ko-KR" dirty="0"/>
          </a:p>
          <a:p>
            <a:r>
              <a:rPr lang="ko-KR" altLang="en-US" dirty="0"/>
              <a:t>만들어내는 결과를 부를 수도 있어요</a:t>
            </a:r>
            <a:r>
              <a:rPr lang="en-US" altLang="ko-KR" dirty="0"/>
              <a:t>. </a:t>
            </a:r>
            <a:r>
              <a:rPr lang="ko-KR" altLang="en-US" dirty="0"/>
              <a:t>유전자 치료 기술의 발전은 긍정적인 변화일까요</a:t>
            </a:r>
            <a:r>
              <a:rPr lang="en-US" altLang="ko-KR" dirty="0"/>
              <a:t>, </a:t>
            </a:r>
            <a:r>
              <a:rPr lang="ko-KR" altLang="en-US" dirty="0"/>
              <a:t>그렇지 않을까요</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26</a:t>
            </a:fld>
            <a:endParaRPr lang="ko-KR" altLang="en-US"/>
          </a:p>
        </p:txBody>
      </p:sp>
    </p:spTree>
    <p:extLst>
      <p:ext uri="{BB962C8B-B14F-4D97-AF65-F5344CB8AC3E}">
        <p14:creationId xmlns:p14="http://schemas.microsoft.com/office/powerpoint/2010/main" val="2449196959"/>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준호와 민서는 재택근무나 원격근무로 일하는 직장인입니다</a:t>
            </a:r>
            <a:r>
              <a:rPr lang="en-US" altLang="ko-KR" dirty="0"/>
              <a:t>. </a:t>
            </a:r>
          </a:p>
          <a:p>
            <a:r>
              <a:rPr lang="ko-KR" altLang="en-US" dirty="0"/>
              <a:t>회사에 직접 출근하지 않으면 어떤 장점이 있을까요</a:t>
            </a:r>
            <a:r>
              <a:rPr lang="en-US" altLang="ko-KR" dirty="0"/>
              <a:t>?</a:t>
            </a:r>
          </a:p>
          <a:p>
            <a:r>
              <a:rPr lang="ko-KR" altLang="en-US" dirty="0"/>
              <a:t>원격근무는 때로 </a:t>
            </a:r>
            <a:r>
              <a:rPr lang="ko-KR" altLang="en-US" dirty="0" err="1"/>
              <a:t>동료들과의</a:t>
            </a:r>
            <a:r>
              <a:rPr lang="ko-KR" altLang="en-US" dirty="0"/>
              <a:t> 소통이나</a:t>
            </a:r>
            <a:r>
              <a:rPr lang="en-US" altLang="ko-KR" dirty="0"/>
              <a:t>, </a:t>
            </a:r>
            <a:r>
              <a:rPr lang="ko-KR" altLang="en-US" dirty="0"/>
              <a:t>일과 삶의 분리가 되지 않는다는 점에서 힘들기도 하지만</a:t>
            </a:r>
            <a:r>
              <a:rPr lang="en-US" altLang="ko-KR" dirty="0"/>
              <a:t>, </a:t>
            </a:r>
            <a:r>
              <a:rPr lang="ko-KR" altLang="en-US" dirty="0"/>
              <a:t>출퇴근 시간을 줄일 수 있다는 점에서 삶의 만족도가 높아질 수 있어요</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27</a:t>
            </a:fld>
            <a:endParaRPr lang="ko-KR" altLang="en-US"/>
          </a:p>
        </p:txBody>
      </p:sp>
    </p:spTree>
    <p:extLst>
      <p:ext uri="{BB962C8B-B14F-4D97-AF65-F5344CB8AC3E}">
        <p14:creationId xmlns:p14="http://schemas.microsoft.com/office/powerpoint/2010/main" val="2941192009"/>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미래 사회</a:t>
            </a:r>
            <a:r>
              <a:rPr lang="en-US" altLang="ko-KR" dirty="0"/>
              <a:t>, </a:t>
            </a:r>
            <a:r>
              <a:rPr lang="ko-KR" altLang="en-US" dirty="0"/>
              <a:t>로봇이 단순 반복 노동을 대체하게 될 거예요</a:t>
            </a:r>
            <a:r>
              <a:rPr lang="en-US" altLang="ko-KR" dirty="0"/>
              <a:t>. </a:t>
            </a:r>
            <a:r>
              <a:rPr lang="ko-KR" altLang="en-US" dirty="0"/>
              <a:t>그러면 공장의 생산성은 크게 늘겠죠</a:t>
            </a:r>
            <a:r>
              <a:rPr lang="en-US" altLang="ko-KR" dirty="0"/>
              <a:t>? </a:t>
            </a:r>
            <a:r>
              <a:rPr lang="ko-KR" altLang="en-US" dirty="0"/>
              <a:t>그렇지만 기존 작업을 담당하던 노동자들이 실업 위기를 맞을 수도 있어요</a:t>
            </a:r>
            <a:r>
              <a:rPr lang="en-US" altLang="ko-KR" dirty="0"/>
              <a:t>.</a:t>
            </a:r>
          </a:p>
          <a:p>
            <a:r>
              <a:rPr lang="ko-KR" altLang="en-US" dirty="0"/>
              <a:t>여러분들은 자동화에 대해 어떻게 생각하나요</a:t>
            </a:r>
            <a:r>
              <a:rPr lang="en-US" altLang="ko-KR" dirty="0"/>
              <a:t>?</a:t>
            </a:r>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28</a:t>
            </a:fld>
            <a:endParaRPr lang="ko-KR" altLang="en-US"/>
          </a:p>
        </p:txBody>
      </p:sp>
    </p:spTree>
    <p:extLst>
      <p:ext uri="{BB962C8B-B14F-4D97-AF65-F5344CB8AC3E}">
        <p14:creationId xmlns:p14="http://schemas.microsoft.com/office/powerpoint/2010/main" val="4074653856"/>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여러분들은 검색창에 검색했던 키워드가 </a:t>
            </a:r>
            <a:r>
              <a:rPr lang="en-US" altLang="ko-KR" dirty="0"/>
              <a:t>SNS </a:t>
            </a:r>
            <a:r>
              <a:rPr lang="ko-KR" altLang="en-US" dirty="0"/>
              <a:t>광고에 등장했던 경험이 있나요</a:t>
            </a:r>
            <a:r>
              <a:rPr lang="en-US" altLang="ko-KR" dirty="0"/>
              <a:t>? </a:t>
            </a:r>
            <a:r>
              <a:rPr lang="ko-KR" altLang="en-US" dirty="0"/>
              <a:t>가까운 미래사회</a:t>
            </a:r>
            <a:r>
              <a:rPr lang="en-US" altLang="ko-KR" dirty="0"/>
              <a:t>, </a:t>
            </a:r>
            <a:r>
              <a:rPr lang="ko-KR" altLang="en-US" dirty="0"/>
              <a:t>기업에서는 개인의 검색어</a:t>
            </a:r>
            <a:r>
              <a:rPr lang="en-US" altLang="ko-KR" dirty="0"/>
              <a:t>, </a:t>
            </a:r>
            <a:r>
              <a:rPr lang="ko-KR" altLang="en-US" dirty="0"/>
              <a:t>구매기록</a:t>
            </a:r>
            <a:r>
              <a:rPr lang="en-US" altLang="ko-KR" dirty="0"/>
              <a:t>, SNS</a:t>
            </a:r>
            <a:r>
              <a:rPr lang="ko-KR" altLang="en-US" dirty="0"/>
              <a:t> 게시물 등으로 성향을 분석해 맞는 상품을 추천해줍니다</a:t>
            </a:r>
            <a:r>
              <a:rPr lang="en-US" altLang="ko-KR" dirty="0"/>
              <a:t>.</a:t>
            </a:r>
          </a:p>
          <a:p>
            <a:r>
              <a:rPr lang="ko-KR" altLang="en-US" dirty="0"/>
              <a:t>편리한 쇼핑이 가능한 한편</a:t>
            </a:r>
            <a:r>
              <a:rPr lang="en-US" altLang="ko-KR" dirty="0"/>
              <a:t>, </a:t>
            </a:r>
            <a:r>
              <a:rPr lang="ko-KR" altLang="en-US" dirty="0"/>
              <a:t>소비가 개인의 선택이 아니라 기업의 전략에 의해 </a:t>
            </a:r>
            <a:r>
              <a:rPr lang="ko-KR" altLang="en-US" dirty="0" err="1"/>
              <a:t>좌우당하는</a:t>
            </a:r>
            <a:r>
              <a:rPr lang="ko-KR" altLang="en-US" dirty="0"/>
              <a:t> 것 같은 찝찝함도 있어요</a:t>
            </a:r>
            <a:r>
              <a:rPr lang="en-US" altLang="ko-KR" dirty="0"/>
              <a:t>. </a:t>
            </a:r>
            <a:r>
              <a:rPr lang="ko-KR" altLang="en-US" dirty="0"/>
              <a:t>여러분들의 생각은 </a:t>
            </a:r>
            <a:r>
              <a:rPr lang="ko-KR" altLang="en-US" dirty="0" err="1"/>
              <a:t>어떤가요</a:t>
            </a:r>
            <a:r>
              <a:rPr lang="en-US" altLang="ko-KR" dirty="0"/>
              <a:t>?</a:t>
            </a:r>
          </a:p>
          <a:p>
            <a:endParaRPr lang="en-US" altLang="ko-KR"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29</a:t>
            </a:fld>
            <a:endParaRPr lang="ko-KR" altLang="en-US"/>
          </a:p>
        </p:txBody>
      </p:sp>
    </p:spTree>
    <p:extLst>
      <p:ext uri="{BB962C8B-B14F-4D97-AF65-F5344CB8AC3E}">
        <p14:creationId xmlns:p14="http://schemas.microsoft.com/office/powerpoint/2010/main" val="1355081445"/>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미래 사회에서는 도시 인프라가 급속도로 증가할 거예요</a:t>
            </a:r>
            <a:r>
              <a:rPr lang="en-US" altLang="ko-KR" dirty="0"/>
              <a:t>. </a:t>
            </a:r>
            <a:r>
              <a:rPr lang="ko-KR" altLang="en-US" dirty="0"/>
              <a:t>초고층 아파트에서 스마트 기술을 활용해 편리한 삶을 살 수도 있죠</a:t>
            </a:r>
            <a:r>
              <a:rPr lang="en-US" altLang="ko-KR" dirty="0"/>
              <a:t>. </a:t>
            </a:r>
            <a:r>
              <a:rPr lang="ko-KR" altLang="en-US" dirty="0"/>
              <a:t>그렇지만 빠른 도시화에 도시의 온도가 주변에 비해 높게 나타나는 </a:t>
            </a:r>
            <a:r>
              <a:rPr lang="ko-KR" altLang="en-US" dirty="0" err="1"/>
              <a:t>열섬</a:t>
            </a:r>
            <a:r>
              <a:rPr lang="ko-KR" altLang="en-US" dirty="0"/>
              <a:t> 현상</a:t>
            </a:r>
            <a:r>
              <a:rPr lang="en-US" altLang="ko-KR" dirty="0"/>
              <a:t>, </a:t>
            </a:r>
            <a:r>
              <a:rPr lang="ko-KR" altLang="en-US" dirty="0"/>
              <a:t>빈부격차</a:t>
            </a:r>
            <a:r>
              <a:rPr lang="en-US" altLang="ko-KR" dirty="0"/>
              <a:t>, </a:t>
            </a:r>
            <a:r>
              <a:rPr lang="ko-KR" altLang="en-US" dirty="0"/>
              <a:t>지방의 </a:t>
            </a:r>
            <a:endParaRPr lang="en-US" altLang="ko-KR" dirty="0"/>
          </a:p>
          <a:p>
            <a:r>
              <a:rPr lang="ko-KR" altLang="en-US" dirty="0"/>
              <a:t>인구 소멸 문제 등의 문제점이 등장하고 있어요</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30</a:t>
            </a:fld>
            <a:endParaRPr lang="ko-KR" altLang="en-US"/>
          </a:p>
        </p:txBody>
      </p:sp>
    </p:spTree>
    <p:extLst>
      <p:ext uri="{BB962C8B-B14F-4D97-AF65-F5344CB8AC3E}">
        <p14:creationId xmlns:p14="http://schemas.microsoft.com/office/powerpoint/2010/main" val="2911792916"/>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다음 활동은 미래 </a:t>
            </a:r>
            <a:r>
              <a:rPr lang="ko-KR" altLang="en-US" dirty="0" err="1"/>
              <a:t>점술가</a:t>
            </a:r>
            <a:r>
              <a:rPr lang="ko-KR" altLang="en-US" dirty="0"/>
              <a:t> 활동입니다</a:t>
            </a:r>
            <a:r>
              <a:rPr lang="en-US" altLang="ko-KR" dirty="0"/>
              <a:t>. </a:t>
            </a:r>
            <a:r>
              <a:rPr lang="ko-KR" altLang="en-US" dirty="0"/>
              <a:t>미래 사회의 변화는 나에게 어떤 영향을 미칠까요</a:t>
            </a:r>
            <a:r>
              <a:rPr lang="en-US" altLang="ko-KR" dirty="0"/>
              <a:t>? </a:t>
            </a:r>
            <a:r>
              <a:rPr lang="ko-KR" altLang="en-US" dirty="0"/>
              <a:t>이번 활동을 통해</a:t>
            </a:r>
            <a:r>
              <a:rPr lang="en-US" altLang="ko-KR" dirty="0"/>
              <a:t>, </a:t>
            </a:r>
            <a:r>
              <a:rPr lang="ko-KR" altLang="en-US" dirty="0"/>
              <a:t>미래 사회와 나의 희망 직업의 연결고리를 탐색해 봅시다</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31</a:t>
            </a:fld>
            <a:endParaRPr lang="ko-KR" altLang="en-US"/>
          </a:p>
        </p:txBody>
      </p:sp>
    </p:spTree>
    <p:extLst>
      <p:ext uri="{BB962C8B-B14F-4D97-AF65-F5344CB8AC3E}">
        <p14:creationId xmlns:p14="http://schemas.microsoft.com/office/powerpoint/2010/main" val="127478520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en-US" altLang="ko-KR" dirty="0"/>
              <a:t>&lt;</a:t>
            </a:r>
            <a:r>
              <a:rPr lang="ko-KR" altLang="en-US" dirty="0"/>
              <a:t>활동 방법 설명</a:t>
            </a:r>
            <a:r>
              <a:rPr lang="en-US" altLang="ko-KR" dirty="0"/>
              <a:t>&gt;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32</a:t>
            </a:fld>
            <a:endParaRPr lang="ko-KR" altLang="en-US"/>
          </a:p>
        </p:txBody>
      </p:sp>
    </p:spTree>
    <p:extLst>
      <p:ext uri="{BB962C8B-B14F-4D97-AF65-F5344CB8AC3E}">
        <p14:creationId xmlns:p14="http://schemas.microsoft.com/office/powerpoint/2010/main" val="565703410"/>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33</a:t>
            </a:fld>
            <a:endParaRPr lang="ko-KR" altLang="en-US"/>
          </a:p>
        </p:txBody>
      </p:sp>
    </p:spTree>
    <p:extLst>
      <p:ext uri="{BB962C8B-B14F-4D97-AF65-F5344CB8AC3E}">
        <p14:creationId xmlns:p14="http://schemas.microsoft.com/office/powerpoint/2010/main" val="872945847"/>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활동지를 작성했으면</a:t>
            </a:r>
            <a:r>
              <a:rPr lang="en-US" altLang="ko-KR" dirty="0"/>
              <a:t>, </a:t>
            </a:r>
            <a:r>
              <a:rPr lang="ko-KR" altLang="en-US" dirty="0"/>
              <a:t>예시 답과 나의 활동지를 비교해 봅시다</a:t>
            </a:r>
            <a:r>
              <a:rPr lang="en-US" altLang="ko-KR" dirty="0"/>
              <a:t>.</a:t>
            </a:r>
          </a:p>
          <a:p>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34</a:t>
            </a:fld>
            <a:endParaRPr lang="ko-KR" altLang="en-US"/>
          </a:p>
        </p:txBody>
      </p:sp>
    </p:spTree>
    <p:extLst>
      <p:ext uri="{BB962C8B-B14F-4D97-AF65-F5344CB8AC3E}">
        <p14:creationId xmlns:p14="http://schemas.microsoft.com/office/powerpoint/2010/main" val="2170944287"/>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en-US" altLang="ko-KR" dirty="0"/>
              <a:t>6</a:t>
            </a:r>
            <a:r>
              <a:rPr lang="ko-KR" altLang="en-US" dirty="0"/>
              <a:t>번 카드 그림을 보고</a:t>
            </a:r>
            <a:r>
              <a:rPr lang="en-US" altLang="ko-KR" dirty="0"/>
              <a:t>,  </a:t>
            </a:r>
            <a:r>
              <a:rPr lang="ko-KR" altLang="en-US" dirty="0"/>
              <a:t>선생님은 </a:t>
            </a:r>
            <a:r>
              <a:rPr lang="ko-KR" altLang="en-US" dirty="0" err="1"/>
              <a:t>로봇카</a:t>
            </a:r>
            <a:r>
              <a:rPr lang="ko-KR" altLang="en-US" dirty="0"/>
              <a:t> 시티라는 제목을 붙여봤어요</a:t>
            </a:r>
            <a:r>
              <a:rPr lang="en-US" altLang="ko-KR" dirty="0"/>
              <a:t>. </a:t>
            </a:r>
            <a:r>
              <a:rPr lang="ko-KR" altLang="en-US" dirty="0"/>
              <a:t>미래 사회에는 교통 수단이 발달되어 하늘을 날거나 지하</a:t>
            </a:r>
            <a:r>
              <a:rPr lang="en-US" altLang="ko-KR" dirty="0"/>
              <a:t>, </a:t>
            </a:r>
            <a:r>
              <a:rPr lang="ko-KR" altLang="en-US" dirty="0"/>
              <a:t>수중에서 운행하는 대중교통도 있을 것 같아요</a:t>
            </a:r>
            <a:r>
              <a:rPr lang="en-US" altLang="ko-KR" dirty="0"/>
              <a:t>. </a:t>
            </a:r>
          </a:p>
          <a:p>
            <a:r>
              <a:rPr lang="en-US" altLang="ko-KR" dirty="0"/>
              <a:t>24</a:t>
            </a:r>
            <a:r>
              <a:rPr lang="ko-KR" altLang="en-US" dirty="0"/>
              <a:t>번 카드 그림을 보고</a:t>
            </a:r>
            <a:r>
              <a:rPr lang="en-US" altLang="ko-KR" dirty="0"/>
              <a:t>, </a:t>
            </a:r>
            <a:r>
              <a:rPr lang="ko-KR" altLang="en-US" dirty="0"/>
              <a:t>선생님은 </a:t>
            </a:r>
            <a:r>
              <a:rPr lang="en-US" altLang="ko-KR" dirty="0"/>
              <a:t>CCTV</a:t>
            </a:r>
            <a:r>
              <a:rPr lang="ko-KR" altLang="en-US" dirty="0"/>
              <a:t>가 많아진 우리 사회를 떠올렸습니다</a:t>
            </a:r>
            <a:r>
              <a:rPr lang="en-US" altLang="ko-KR" dirty="0"/>
              <a:t>. CCTV</a:t>
            </a:r>
            <a:r>
              <a:rPr lang="ko-KR" altLang="en-US" dirty="0"/>
              <a:t>가 아주 많아진 미래 사회에서는 실시간으로 교통 상황을 통제하고 모니터링할 수 있을 것 같아요</a:t>
            </a:r>
            <a:r>
              <a:rPr lang="en-US" altLang="ko-KR" dirty="0"/>
              <a:t>.</a:t>
            </a:r>
          </a:p>
          <a:p>
            <a:r>
              <a:rPr lang="en-US" altLang="ko-KR" dirty="0"/>
              <a:t>70</a:t>
            </a:r>
            <a:r>
              <a:rPr lang="ko-KR" altLang="en-US" dirty="0"/>
              <a:t>번 그림을 보고 선생님은 </a:t>
            </a:r>
            <a:r>
              <a:rPr lang="en-US" altLang="ko-KR" dirty="0"/>
              <a:t>SNS </a:t>
            </a:r>
            <a:r>
              <a:rPr lang="ko-KR" altLang="en-US" dirty="0"/>
              <a:t>범죄를 떠올렸어요</a:t>
            </a:r>
            <a:r>
              <a:rPr lang="en-US" altLang="ko-KR" dirty="0"/>
              <a:t>. </a:t>
            </a:r>
            <a:r>
              <a:rPr lang="ko-KR" altLang="en-US" dirty="0"/>
              <a:t>소셜 네트워크가 발전하며 다양한 방법의 보이스피싱이 늘어나고 있죠</a:t>
            </a:r>
            <a:r>
              <a:rPr lang="en-US" altLang="ko-KR" dirty="0"/>
              <a:t>. </a:t>
            </a:r>
            <a:r>
              <a:rPr lang="ko-KR" altLang="en-US" dirty="0"/>
              <a:t>이러한 온라인 범죄가 많아진 미래 사회가 연상이 되네요</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35</a:t>
            </a:fld>
            <a:endParaRPr lang="ko-KR" altLang="en-US"/>
          </a:p>
        </p:txBody>
      </p:sp>
    </p:spTree>
    <p:extLst>
      <p:ext uri="{BB962C8B-B14F-4D97-AF65-F5344CB8AC3E}">
        <p14:creationId xmlns:p14="http://schemas.microsoft.com/office/powerpoint/2010/main" val="2964574953"/>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en-US" altLang="ko-KR" dirty="0"/>
              <a:t>2</a:t>
            </a:r>
            <a:r>
              <a:rPr lang="ko-KR" altLang="en-US" dirty="0"/>
              <a:t>번 활동에서는 미래 사회에 생길 변화로</a:t>
            </a:r>
            <a:r>
              <a:rPr lang="en-US" altLang="ko-KR" dirty="0"/>
              <a:t> </a:t>
            </a:r>
            <a:r>
              <a:rPr lang="ko-KR" altLang="en-US" dirty="0"/>
              <a:t>인해</a:t>
            </a:r>
            <a:r>
              <a:rPr lang="en-US" altLang="ko-KR" dirty="0"/>
              <a:t>, </a:t>
            </a:r>
            <a:r>
              <a:rPr lang="ko-KR" altLang="en-US" dirty="0"/>
              <a:t>나의 꿈이나 희망 직업은 어떤 영향을 받아 어떻게 바뀔지 생각해 볼 거예요</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36</a:t>
            </a:fld>
            <a:endParaRPr lang="ko-KR" altLang="en-US"/>
          </a:p>
        </p:txBody>
      </p:sp>
    </p:spTree>
    <p:extLst>
      <p:ext uri="{BB962C8B-B14F-4D97-AF65-F5344CB8AC3E}">
        <p14:creationId xmlns:p14="http://schemas.microsoft.com/office/powerpoint/2010/main" val="669765611"/>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예를 들어</a:t>
            </a:r>
            <a:r>
              <a:rPr lang="en-US" altLang="ko-KR" dirty="0"/>
              <a:t>, </a:t>
            </a:r>
            <a:r>
              <a:rPr lang="ko-KR" altLang="en-US" dirty="0"/>
              <a:t>선생님의 미래 희망 직업이 경찰이라고 생각해 </a:t>
            </a:r>
            <a:r>
              <a:rPr lang="ko-KR" altLang="en-US" dirty="0" err="1"/>
              <a:t>볼게요</a:t>
            </a:r>
            <a:r>
              <a:rPr lang="en-US" altLang="ko-KR" dirty="0"/>
              <a:t>.</a:t>
            </a:r>
          </a:p>
          <a:p>
            <a:r>
              <a:rPr lang="ko-KR" altLang="en-US" dirty="0"/>
              <a:t>교통 수단이 많이 발달되면 그에 따라 교통 경찰이 할 일도 많아지겠죠</a:t>
            </a:r>
            <a:r>
              <a:rPr lang="en-US" altLang="ko-KR" dirty="0"/>
              <a:t>?</a:t>
            </a:r>
          </a:p>
          <a:p>
            <a:r>
              <a:rPr lang="en-US" altLang="ko-KR" dirty="0"/>
              <a:t>CCTV</a:t>
            </a:r>
            <a:r>
              <a:rPr lang="ko-KR" altLang="en-US" dirty="0"/>
              <a:t>가 아주 많아진다면 실시간으로 교통 혼잡에 대응하는 전담 팀이 생길지도 몰라요</a:t>
            </a:r>
            <a:r>
              <a:rPr lang="en-US" altLang="ko-KR" dirty="0"/>
              <a:t>.</a:t>
            </a:r>
          </a:p>
          <a:p>
            <a:r>
              <a:rPr lang="ko-KR" altLang="en-US" dirty="0"/>
              <a:t>또</a:t>
            </a:r>
            <a:r>
              <a:rPr lang="en-US" altLang="ko-KR" dirty="0"/>
              <a:t>, SNS</a:t>
            </a:r>
            <a:r>
              <a:rPr lang="ko-KR" altLang="en-US" dirty="0"/>
              <a:t> 범죄가 아주 많아진다면 관련 수사팀의 규모가 커질 수도 있어요</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37</a:t>
            </a:fld>
            <a:endParaRPr lang="ko-KR" altLang="en-US"/>
          </a:p>
        </p:txBody>
      </p:sp>
    </p:spTree>
    <p:extLst>
      <p:ext uri="{BB962C8B-B14F-4D97-AF65-F5344CB8AC3E}">
        <p14:creationId xmlns:p14="http://schemas.microsoft.com/office/powerpoint/2010/main" val="516231953"/>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en-US" altLang="ko-KR" dirty="0"/>
              <a:t>3</a:t>
            </a:r>
            <a:r>
              <a:rPr lang="ko-KR" altLang="en-US" dirty="0"/>
              <a:t>번 활동에서는 해당 미래 사회에서 사라지거나 새롭게 등장할 직업에 대해 생각해 볼 거예요</a:t>
            </a:r>
            <a:r>
              <a:rPr lang="en-US" altLang="ko-KR" dirty="0"/>
              <a:t>.</a:t>
            </a:r>
          </a:p>
          <a:p>
            <a:r>
              <a:rPr lang="ko-KR" altLang="en-US" dirty="0"/>
              <a:t>직업의 탄생과 소멸은 기술 발전을 포함한 여러 요인에 의해 결정 됩니다</a:t>
            </a:r>
            <a:r>
              <a:rPr lang="en-US" altLang="ko-KR" dirty="0"/>
              <a:t>. </a:t>
            </a:r>
            <a:r>
              <a:rPr lang="ko-KR" altLang="en-US" dirty="0"/>
              <a:t>대표적으로 전화 교환원</a:t>
            </a:r>
            <a:r>
              <a:rPr lang="en-US" altLang="ko-KR" dirty="0"/>
              <a:t>, </a:t>
            </a:r>
            <a:r>
              <a:rPr lang="ko-KR" altLang="en-US" dirty="0"/>
              <a:t>타자기 수리공 등은 해당 직업이 필요 없어지면서 사라졌어요</a:t>
            </a:r>
            <a:r>
              <a:rPr lang="en-US" altLang="ko-KR" dirty="0"/>
              <a:t>. </a:t>
            </a:r>
          </a:p>
          <a:p>
            <a:r>
              <a:rPr lang="ko-KR" altLang="en-US" dirty="0"/>
              <a:t>그렇다면 내가 확인한 카드에서 사라지거나 새롭게 등장할 직업에는 뭐가 있을까요</a:t>
            </a:r>
            <a:r>
              <a:rPr lang="en-US" altLang="ko-KR" dirty="0"/>
              <a:t>?</a:t>
            </a:r>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38</a:t>
            </a:fld>
            <a:endParaRPr lang="ko-KR" altLang="en-US"/>
          </a:p>
        </p:txBody>
      </p:sp>
    </p:spTree>
    <p:extLst>
      <p:ext uri="{BB962C8B-B14F-4D97-AF65-F5344CB8AC3E}">
        <p14:creationId xmlns:p14="http://schemas.microsoft.com/office/powerpoint/2010/main" val="4116939347"/>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가장 먼저</a:t>
            </a:r>
            <a:r>
              <a:rPr lang="en-US" altLang="ko-KR" dirty="0"/>
              <a:t>, </a:t>
            </a:r>
            <a:r>
              <a:rPr lang="ko-KR" altLang="en-US" dirty="0"/>
              <a:t>교통 수단이 매우 발달한 미래 사회에서는 자율 주행 자동차가 대부분이라 택시 기사는 사라질 수 있겠어요</a:t>
            </a:r>
            <a:r>
              <a:rPr lang="en-US" altLang="ko-KR" dirty="0"/>
              <a:t>.</a:t>
            </a:r>
          </a:p>
          <a:p>
            <a:r>
              <a:rPr lang="ko-KR" altLang="en-US" dirty="0"/>
              <a:t>그렇지만 수중 운송 시스템 개발자 등</a:t>
            </a:r>
            <a:r>
              <a:rPr lang="en-US" altLang="ko-KR" dirty="0"/>
              <a:t>, </a:t>
            </a:r>
            <a:r>
              <a:rPr lang="ko-KR" altLang="en-US" dirty="0"/>
              <a:t>새로운 교통 수단에 맞는 직업이 생겨날지도 몰라요</a:t>
            </a:r>
            <a:r>
              <a:rPr lang="en-US" altLang="ko-KR" dirty="0"/>
              <a:t>.</a:t>
            </a:r>
          </a:p>
          <a:p>
            <a:r>
              <a:rPr lang="ko-KR" altLang="en-US" dirty="0"/>
              <a:t>두 번째 카드에서는 현장 교통 경찰관의 역할이 축소되거나 없어질 거예요</a:t>
            </a:r>
            <a:r>
              <a:rPr lang="en-US" altLang="ko-KR" dirty="0"/>
              <a:t>. </a:t>
            </a:r>
            <a:r>
              <a:rPr lang="ko-KR" altLang="en-US" dirty="0"/>
              <a:t>그렇지만 영상 데이터를 치밀하게 분석하는 전문가가 등장할지도 몰라요</a:t>
            </a:r>
            <a:r>
              <a:rPr lang="en-US" altLang="ko-KR" dirty="0"/>
              <a:t>.</a:t>
            </a:r>
          </a:p>
          <a:p>
            <a:r>
              <a:rPr lang="en-US" altLang="ko-KR" dirty="0"/>
              <a:t>SNS</a:t>
            </a:r>
            <a:r>
              <a:rPr lang="ko-KR" altLang="en-US" dirty="0"/>
              <a:t> 범죄가 많아진 미래 사회에서는</a:t>
            </a:r>
            <a:r>
              <a:rPr lang="en-US" altLang="ko-KR" dirty="0"/>
              <a:t>, </a:t>
            </a:r>
            <a:r>
              <a:rPr lang="ko-KR" altLang="en-US" dirty="0"/>
              <a:t>오프라인 경비업자의 역할이 줄어들지도 몰라요</a:t>
            </a:r>
            <a:r>
              <a:rPr lang="en-US" altLang="ko-KR" dirty="0"/>
              <a:t>. </a:t>
            </a:r>
            <a:r>
              <a:rPr lang="ko-KR" altLang="en-US" dirty="0"/>
              <a:t>하지만 개인의 프라이버시를 지켜주고 신원을 관리하는 디지털 신원 관리자가 등장할 수도 있습니다</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39</a:t>
            </a:fld>
            <a:endParaRPr lang="ko-KR" altLang="en-US"/>
          </a:p>
        </p:txBody>
      </p:sp>
    </p:spTree>
    <p:extLst>
      <p:ext uri="{BB962C8B-B14F-4D97-AF65-F5344CB8AC3E}">
        <p14:creationId xmlns:p14="http://schemas.microsoft.com/office/powerpoint/2010/main" val="315895099"/>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다음 활동은 미래 사회 건설 프로젝트예요</a:t>
            </a:r>
            <a:r>
              <a:rPr lang="en-US" altLang="ko-KR" dirty="0"/>
              <a:t>. </a:t>
            </a:r>
            <a:r>
              <a:rPr lang="ko-KR" altLang="en-US" dirty="0"/>
              <a:t>우리의 미래 사회는 어떤 모습일지 상상해보고</a:t>
            </a:r>
            <a:r>
              <a:rPr lang="en-US" altLang="ko-KR" dirty="0"/>
              <a:t>, </a:t>
            </a:r>
            <a:r>
              <a:rPr lang="ko-KR" altLang="en-US" dirty="0"/>
              <a:t>직접 꾸며보는 활동입니다</a:t>
            </a:r>
            <a:r>
              <a:rPr lang="en-US" altLang="ko-KR" dirty="0"/>
              <a:t>. </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40</a:t>
            </a:fld>
            <a:endParaRPr lang="ko-KR" altLang="en-US"/>
          </a:p>
        </p:txBody>
      </p:sp>
    </p:spTree>
    <p:extLst>
      <p:ext uri="{BB962C8B-B14F-4D97-AF65-F5344CB8AC3E}">
        <p14:creationId xmlns:p14="http://schemas.microsoft.com/office/powerpoint/2010/main" val="2421322073"/>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en-US" altLang="ko-KR" dirty="0"/>
              <a:t>&lt;</a:t>
            </a:r>
            <a:r>
              <a:rPr lang="ko-KR" altLang="en-US" dirty="0"/>
              <a:t>활동 설명</a:t>
            </a:r>
            <a:r>
              <a:rPr lang="en-US" altLang="ko-KR" dirty="0"/>
              <a:t>&gt;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41</a:t>
            </a:fld>
            <a:endParaRPr lang="ko-KR" altLang="en-US"/>
          </a:p>
        </p:txBody>
      </p:sp>
    </p:spTree>
    <p:extLst>
      <p:ext uri="{BB962C8B-B14F-4D97-AF65-F5344CB8AC3E}">
        <p14:creationId xmlns:p14="http://schemas.microsoft.com/office/powerpoint/2010/main" val="3082089740"/>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예를 들어</a:t>
            </a:r>
            <a:r>
              <a:rPr lang="en-US" altLang="ko-KR" dirty="0"/>
              <a:t>, </a:t>
            </a:r>
            <a:r>
              <a:rPr lang="ko-KR" altLang="en-US" dirty="0"/>
              <a:t>이렇게 네 가지 카드가 있다고 생각해 봅시다</a:t>
            </a:r>
            <a:r>
              <a:rPr lang="en-US" altLang="ko-KR" dirty="0"/>
              <a:t>.</a:t>
            </a:r>
          </a:p>
          <a:p>
            <a:r>
              <a:rPr lang="en-US" altLang="ko-KR" dirty="0"/>
              <a:t>1</a:t>
            </a:r>
            <a:r>
              <a:rPr lang="ko-KR" altLang="en-US" dirty="0"/>
              <a:t>번 그림을 보고 어떤 것들이 연상되나요</a:t>
            </a:r>
            <a:r>
              <a:rPr lang="en-US" altLang="ko-KR" dirty="0"/>
              <a:t>?</a:t>
            </a:r>
          </a:p>
          <a:p>
            <a:r>
              <a:rPr lang="ko-KR" altLang="en-US" dirty="0"/>
              <a:t>선생님은 </a:t>
            </a:r>
            <a:r>
              <a:rPr lang="en-US" altLang="ko-KR" dirty="0"/>
              <a:t>VR, </a:t>
            </a:r>
            <a:r>
              <a:rPr lang="ko-KR" altLang="en-US" dirty="0"/>
              <a:t>메타버스</a:t>
            </a:r>
            <a:r>
              <a:rPr lang="en-US" altLang="ko-KR" dirty="0"/>
              <a:t>, </a:t>
            </a:r>
            <a:r>
              <a:rPr lang="ko-KR" altLang="en-US" dirty="0"/>
              <a:t>우주탐사라는 개념이 떠올랐어요</a:t>
            </a:r>
            <a:r>
              <a:rPr lang="en-US" altLang="ko-KR" dirty="0"/>
              <a:t>.</a:t>
            </a:r>
          </a:p>
          <a:p>
            <a:r>
              <a:rPr lang="en-US" altLang="ko-KR" dirty="0"/>
              <a:t>2</a:t>
            </a:r>
            <a:r>
              <a:rPr lang="ko-KR" altLang="en-US" dirty="0"/>
              <a:t>번 그림에서는 해킹</a:t>
            </a:r>
            <a:r>
              <a:rPr lang="en-US" altLang="ko-KR" dirty="0"/>
              <a:t>, </a:t>
            </a:r>
            <a:r>
              <a:rPr lang="ko-KR" altLang="en-US" dirty="0"/>
              <a:t>보이스피싱</a:t>
            </a:r>
            <a:r>
              <a:rPr lang="en-US" altLang="ko-KR" dirty="0"/>
              <a:t>, </a:t>
            </a:r>
            <a:r>
              <a:rPr lang="ko-KR" altLang="en-US" dirty="0"/>
              <a:t>프라이버시라는 개념을 찾았고</a:t>
            </a:r>
            <a:r>
              <a:rPr lang="en-US" altLang="ko-KR" dirty="0"/>
              <a:t>, 3</a:t>
            </a:r>
            <a:r>
              <a:rPr lang="ko-KR" altLang="en-US" dirty="0"/>
              <a:t>번 그림에서는 로봇</a:t>
            </a:r>
            <a:r>
              <a:rPr lang="en-US" altLang="ko-KR" dirty="0"/>
              <a:t>, </a:t>
            </a:r>
            <a:r>
              <a:rPr lang="ko-KR" altLang="en-US" dirty="0"/>
              <a:t>인공지능 학습</a:t>
            </a:r>
            <a:r>
              <a:rPr lang="en-US" altLang="ko-KR" dirty="0"/>
              <a:t>, </a:t>
            </a:r>
            <a:r>
              <a:rPr lang="ko-KR" altLang="en-US" dirty="0"/>
              <a:t>학습 보조라는 개념을 연상했습니다</a:t>
            </a:r>
            <a:r>
              <a:rPr lang="en-US" altLang="ko-KR" dirty="0"/>
              <a:t>.</a:t>
            </a:r>
          </a:p>
          <a:p>
            <a:r>
              <a:rPr lang="en-US" altLang="ko-KR" dirty="0"/>
              <a:t>4</a:t>
            </a:r>
            <a:r>
              <a:rPr lang="ko-KR" altLang="en-US" dirty="0"/>
              <a:t>번 그림에서는 유전자 편집</a:t>
            </a:r>
            <a:r>
              <a:rPr lang="en-US" altLang="ko-KR" dirty="0"/>
              <a:t>, </a:t>
            </a:r>
            <a:r>
              <a:rPr lang="ko-KR" altLang="en-US" dirty="0"/>
              <a:t>유전자 치료라는 개념을 생각해봤어요</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43</a:t>
            </a:fld>
            <a:endParaRPr lang="ko-KR" altLang="en-US"/>
          </a:p>
        </p:txBody>
      </p:sp>
    </p:spTree>
    <p:extLst>
      <p:ext uri="{BB962C8B-B14F-4D97-AF65-F5344CB8AC3E}">
        <p14:creationId xmlns:p14="http://schemas.microsoft.com/office/powerpoint/2010/main" val="1292756423"/>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이런 개념들을 결합해서 미래 사회를 꾸며본다면 다음과 같을 거예요</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44</a:t>
            </a:fld>
            <a:endParaRPr lang="ko-KR" altLang="en-US"/>
          </a:p>
        </p:txBody>
      </p:sp>
    </p:spTree>
    <p:extLst>
      <p:ext uri="{BB962C8B-B14F-4D97-AF65-F5344CB8AC3E}">
        <p14:creationId xmlns:p14="http://schemas.microsoft.com/office/powerpoint/2010/main" val="1385529474"/>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조별로 내가 생각한 미래 사회를 이렇게 도화지에 그림으로 그려 표현할 수도 있습니다</a:t>
            </a:r>
            <a:r>
              <a:rPr lang="en-US" altLang="ko-KR" dirty="0"/>
              <a:t>.</a:t>
            </a:r>
          </a:p>
          <a:p>
            <a:r>
              <a:rPr lang="ko-KR" altLang="en-US" dirty="0"/>
              <a:t>우리 반에서 어떤 모둠이 가장 미래 사회를 잘 표현했는지 뽑아도 재밌겠죠</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45</a:t>
            </a:fld>
            <a:endParaRPr lang="ko-KR" altLang="en-US"/>
          </a:p>
        </p:txBody>
      </p:sp>
    </p:spTree>
    <p:extLst>
      <p:ext uri="{BB962C8B-B14F-4D97-AF65-F5344CB8AC3E}">
        <p14:creationId xmlns:p14="http://schemas.microsoft.com/office/powerpoint/2010/main" val="559786684"/>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이렇게 세 장의 카드를 뽑았다 했을 때</a:t>
            </a:r>
            <a:r>
              <a:rPr lang="en-US" altLang="ko-KR" dirty="0"/>
              <a:t>, </a:t>
            </a:r>
            <a:r>
              <a:rPr lang="ko-KR" altLang="en-US" dirty="0"/>
              <a:t>떠올릴 수 있는 개념은 다음과 같을 거예요</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46</a:t>
            </a:fld>
            <a:endParaRPr lang="ko-KR" altLang="en-US"/>
          </a:p>
        </p:txBody>
      </p:sp>
    </p:spTree>
    <p:extLst>
      <p:ext uri="{BB962C8B-B14F-4D97-AF65-F5344CB8AC3E}">
        <p14:creationId xmlns:p14="http://schemas.microsoft.com/office/powerpoint/2010/main" val="3199753719"/>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47</a:t>
            </a:fld>
            <a:endParaRPr lang="ko-KR" altLang="en-US"/>
          </a:p>
        </p:txBody>
      </p:sp>
    </p:spTree>
    <p:extLst>
      <p:ext uri="{BB962C8B-B14F-4D97-AF65-F5344CB8AC3E}">
        <p14:creationId xmlns:p14="http://schemas.microsoft.com/office/powerpoint/2010/main" val="841616652"/>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우리 모둠이 뽑은 카드의 키워드로 하나의 미래 사회를 만들어본다면</a:t>
            </a:r>
            <a:r>
              <a:rPr lang="en-US" altLang="ko-KR" dirty="0"/>
              <a:t>, </a:t>
            </a:r>
            <a:r>
              <a:rPr lang="ko-KR" altLang="en-US" dirty="0"/>
              <a:t>이렇게 꾸며볼 수 있겠습니다</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48</a:t>
            </a:fld>
            <a:endParaRPr lang="ko-KR" altLang="en-US"/>
          </a:p>
        </p:txBody>
      </p:sp>
    </p:spTree>
    <p:extLst>
      <p:ext uri="{BB962C8B-B14F-4D97-AF65-F5344CB8AC3E}">
        <p14:creationId xmlns:p14="http://schemas.microsoft.com/office/powerpoint/2010/main" val="537801165"/>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마지막으로</a:t>
            </a:r>
            <a:r>
              <a:rPr lang="en-US" altLang="ko-KR" dirty="0"/>
              <a:t>, </a:t>
            </a:r>
            <a:r>
              <a:rPr lang="ko-KR" altLang="en-US" dirty="0" err="1"/>
              <a:t>모둠원들끼리</a:t>
            </a:r>
            <a:r>
              <a:rPr lang="ko-KR" altLang="en-US" dirty="0"/>
              <a:t> 뽑은 카드를 가운데에 모아두고 미래 사회의 주요 특징을 이렇게 정리해볼 수 있어요</a:t>
            </a:r>
            <a:r>
              <a:rPr lang="en-US" altLang="ko-KR" dirty="0"/>
              <a:t>.</a:t>
            </a:r>
          </a:p>
          <a:p>
            <a:r>
              <a:rPr lang="ko-KR" altLang="en-US" dirty="0"/>
              <a:t>카드 속에서 생각해낼 수 있는 직업과</a:t>
            </a:r>
            <a:r>
              <a:rPr lang="en-US" altLang="ko-KR" dirty="0"/>
              <a:t>, </a:t>
            </a:r>
            <a:r>
              <a:rPr lang="ko-KR" altLang="en-US" dirty="0"/>
              <a:t>기술에는 각각 무엇이 있을까요</a:t>
            </a:r>
            <a:r>
              <a:rPr lang="en-US" altLang="ko-KR" dirty="0"/>
              <a:t>? </a:t>
            </a:r>
            <a:r>
              <a:rPr lang="ko-KR" altLang="en-US" dirty="0"/>
              <a:t>최대한 많이 작성해 봅시다</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49</a:t>
            </a:fld>
            <a:endParaRPr lang="ko-KR" altLang="en-US"/>
          </a:p>
        </p:txBody>
      </p:sp>
    </p:spTree>
    <p:extLst>
      <p:ext uri="{BB962C8B-B14F-4D97-AF65-F5344CB8AC3E}">
        <p14:creationId xmlns:p14="http://schemas.microsoft.com/office/powerpoint/2010/main" val="1140478658"/>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a:t>마지막 활동은 미래 사회 이야기꾼 되기 입니다</a:t>
            </a:r>
            <a:r>
              <a:rPr lang="en-US" altLang="ko-KR" dirty="0"/>
              <a:t>. </a:t>
            </a:r>
            <a:r>
              <a:rPr lang="ko-KR" altLang="en-US" dirty="0"/>
              <a:t>내가 생각하는 미래를 이야기로 꾸며볼 수 있는 시간이에요</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50</a:t>
            </a:fld>
            <a:endParaRPr lang="ko-KR" altLang="en-US"/>
          </a:p>
        </p:txBody>
      </p:sp>
    </p:spTree>
    <p:extLst>
      <p:ext uri="{BB962C8B-B14F-4D97-AF65-F5344CB8AC3E}">
        <p14:creationId xmlns:p14="http://schemas.microsoft.com/office/powerpoint/2010/main" val="1388146312"/>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en-US" altLang="ko-KR" dirty="0"/>
              <a:t>&lt;</a:t>
            </a:r>
            <a:r>
              <a:rPr lang="ko-KR" altLang="en-US" dirty="0"/>
              <a:t>게임 방법 안내</a:t>
            </a:r>
            <a:r>
              <a:rPr lang="en-US" altLang="ko-KR" dirty="0"/>
              <a:t>&gt;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51</a:t>
            </a:fld>
            <a:endParaRPr lang="ko-KR" altLang="en-US"/>
          </a:p>
        </p:txBody>
      </p:sp>
    </p:spTree>
    <p:extLst>
      <p:ext uri="{BB962C8B-B14F-4D97-AF65-F5344CB8AC3E}">
        <p14:creationId xmlns:p14="http://schemas.microsoft.com/office/powerpoint/2010/main" val="2071154250"/>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ko-KR" altLang="en-US" dirty="0" err="1"/>
              <a:t>예를들어</a:t>
            </a:r>
            <a:r>
              <a:rPr lang="en-US" altLang="ko-KR" dirty="0"/>
              <a:t>, </a:t>
            </a:r>
            <a:r>
              <a:rPr lang="ko-KR" altLang="en-US" dirty="0"/>
              <a:t>왼쪽 그림을 보고 </a:t>
            </a:r>
            <a:r>
              <a:rPr lang="ko-KR" altLang="en-US" dirty="0" err="1"/>
              <a:t>이런식으로</a:t>
            </a:r>
            <a:r>
              <a:rPr lang="ko-KR" altLang="en-US" dirty="0"/>
              <a:t> 설명할 수 있어요</a:t>
            </a:r>
            <a:r>
              <a:rPr lang="en-US" altLang="ko-KR" dirty="0"/>
              <a:t>.</a:t>
            </a:r>
          </a:p>
          <a:p>
            <a:r>
              <a:rPr lang="ko-KR" altLang="en-US" dirty="0"/>
              <a:t>이 때 힌트는 너무 명확하게 줘서도 안되고</a:t>
            </a:r>
            <a:r>
              <a:rPr lang="en-US" altLang="ko-KR" dirty="0"/>
              <a:t>, </a:t>
            </a:r>
            <a:r>
              <a:rPr lang="ko-KR" altLang="en-US" dirty="0"/>
              <a:t>추상적이게 줘서도 안됩니다</a:t>
            </a:r>
            <a:r>
              <a:rPr lang="en-US" altLang="ko-KR" dirty="0"/>
              <a: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52</a:t>
            </a:fld>
            <a:endParaRPr lang="ko-KR" altLang="en-US"/>
          </a:p>
        </p:txBody>
      </p:sp>
    </p:spTree>
    <p:extLst>
      <p:ext uri="{BB962C8B-B14F-4D97-AF65-F5344CB8AC3E}">
        <p14:creationId xmlns:p14="http://schemas.microsoft.com/office/powerpoint/2010/main" val="1606348245"/>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r>
              <a:rPr lang="en-US" altLang="ko-KR" dirty="0"/>
              <a:t>&lt;</a:t>
            </a:r>
            <a:r>
              <a:rPr lang="ko-KR" altLang="en-US" dirty="0"/>
              <a:t>게임방법 설명</a:t>
            </a:r>
            <a:r>
              <a:rPr lang="en-US" altLang="ko-KR" dirty="0"/>
              <a:t>&gt;</a:t>
            </a:r>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53</a:t>
            </a:fld>
            <a:endParaRPr lang="ko-KR" altLang="en-US"/>
          </a:p>
        </p:txBody>
      </p:sp>
    </p:spTree>
    <p:extLst>
      <p:ext uri="{BB962C8B-B14F-4D97-AF65-F5344CB8AC3E}">
        <p14:creationId xmlns:p14="http://schemas.microsoft.com/office/powerpoint/2010/main" val="3310483460"/>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슬라이드 이미지 개체 틀 1"/>
          <p:cNvSpPr>
            <a:spLocks noGrp="1" noRot="1" noChangeAspect="1"/>
          </p:cNvSpPr>
          <p:nvPr>
            <p:ph type="sldImg"/>
          </p:nvPr>
        </p:nvSpPr>
        <p:spPr/>
      </p:sp>
      <p:sp>
        <p:nvSpPr>
          <p:cNvPr id="3" name="슬라이드 노트 개체 틀 2"/>
          <p:cNvSpPr>
            <a:spLocks noGrp="1"/>
          </p:cNvSpPr>
          <p:nvPr>
            <p:ph type="body" idx="1"/>
          </p:nvPr>
        </p:nvSpPr>
        <p:spPr/>
        <p:txBody>
          <a:bodyPr/>
          <a:lstStyle/>
          <a:p>
            <a:endParaRPr lang="ko-KR" altLang="en-US" dirty="0"/>
          </a:p>
        </p:txBody>
      </p:sp>
      <p:sp>
        <p:nvSpPr>
          <p:cNvPr id="4" name="슬라이드 번호 개체 틀 3"/>
          <p:cNvSpPr>
            <a:spLocks noGrp="1"/>
          </p:cNvSpPr>
          <p:nvPr>
            <p:ph type="sldNum" sz="quarter" idx="5"/>
          </p:nvPr>
        </p:nvSpPr>
        <p:spPr/>
        <p:txBody>
          <a:bodyPr/>
          <a:lstStyle/>
          <a:p>
            <a:fld id="{6AEF3CA6-0408-4CF1-9077-4AB4B3C21B4A}" type="slidenum">
              <a:rPr lang="ko-KR" altLang="en-US" smtClean="0"/>
              <a:t>54</a:t>
            </a:fld>
            <a:endParaRPr lang="ko-KR" altLang="en-US"/>
          </a:p>
        </p:txBody>
      </p:sp>
    </p:spTree>
    <p:extLst>
      <p:ext uri="{BB962C8B-B14F-4D97-AF65-F5344CB8AC3E}">
        <p14:creationId xmlns:p14="http://schemas.microsoft.com/office/powerpoint/2010/main" val="400329992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1D8BD707-D9CF-40AE-B4C6-C98DA3205C09}" type="datetimeFigureOut">
              <a:rPr lang="en-US" smtClean="0"/>
              <a:pPr/>
              <a:t>4/28/2025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4/28/2025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4/28/2025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1D8BD707-D9CF-40AE-B4C6-C98DA3205C09}" type="datetimeFigureOut">
              <a:rPr lang="en-US" smtClean="0"/>
              <a:pPr/>
              <a:t>4/28/2025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1D8BD707-D9CF-40AE-B4C6-C98DA3205C09}" type="datetimeFigureOut">
              <a:rPr lang="en-US" smtClean="0"/>
              <a:pPr/>
              <a:t>4/28/2025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1D8BD707-D9CF-40AE-B4C6-C98DA3205C09}" type="datetimeFigureOut">
              <a:rPr lang="en-US" smtClean="0"/>
              <a:pPr/>
              <a:t>4/28/2025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4/28/2025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4/28/2025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4/28/2025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4/28/2025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4/28/2025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4/28/2025</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7.xml"/><Relationship Id="rId6" Type="http://schemas.openxmlformats.org/officeDocument/2006/relationships/image" Target="../media/image4.png"/><Relationship Id="rId5" Type="http://schemas.openxmlformats.org/officeDocument/2006/relationships/image" Target="../media/image3.svg"/><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3.xml"/><Relationship Id="rId1" Type="http://schemas.openxmlformats.org/officeDocument/2006/relationships/slideLayout" Target="../slideLayouts/slideLayout7.xml"/><Relationship Id="rId5" Type="http://schemas.openxmlformats.org/officeDocument/2006/relationships/image" Target="../media/image7.svg"/><Relationship Id="rId4" Type="http://schemas.openxmlformats.org/officeDocument/2006/relationships/image" Target="../media/image6.png"/></Relationships>
</file>

<file path=ppt/slides/_rels/slide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5.xml"/><Relationship Id="rId1" Type="http://schemas.openxmlformats.org/officeDocument/2006/relationships/slideLayout" Target="../slideLayouts/slideLayout7.xml"/><Relationship Id="rId4" Type="http://schemas.openxmlformats.org/officeDocument/2006/relationships/image" Target="../media/image10.png"/></Relationships>
</file>

<file path=ppt/slides/_rels/slide6.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7.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8.xml"/><Relationship Id="rId1" Type="http://schemas.openxmlformats.org/officeDocument/2006/relationships/slideLayout" Target="../slideLayouts/slideLayout7.xml"/><Relationship Id="rId4" Type="http://schemas.openxmlformats.org/officeDocument/2006/relationships/image" Target="../media/image13.png"/></Relationships>
</file>

<file path=ppt/slides/_rels/slide9.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0.xml"/><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1.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8" Type="http://schemas.openxmlformats.org/officeDocument/2006/relationships/image" Target="../media/image24.svg"/><Relationship Id="rId3" Type="http://schemas.openxmlformats.org/officeDocument/2006/relationships/image" Target="../media/image19.png"/><Relationship Id="rId7" Type="http://schemas.openxmlformats.org/officeDocument/2006/relationships/image" Target="../media/image23.png"/><Relationship Id="rId2" Type="http://schemas.openxmlformats.org/officeDocument/2006/relationships/notesSlide" Target="../notesSlides/notesSlide12.xml"/><Relationship Id="rId1" Type="http://schemas.openxmlformats.org/officeDocument/2006/relationships/slideLayout" Target="../slideLayouts/slideLayout7.xml"/><Relationship Id="rId6" Type="http://schemas.openxmlformats.org/officeDocument/2006/relationships/image" Target="../media/image22.svg"/><Relationship Id="rId5" Type="http://schemas.openxmlformats.org/officeDocument/2006/relationships/image" Target="../media/image21.png"/><Relationship Id="rId4" Type="http://schemas.openxmlformats.org/officeDocument/2006/relationships/image" Target="../media/image20.svg"/></Relationships>
</file>

<file path=ppt/slides/_rels/slide15.xml.rels><?xml version="1.0" encoding="UTF-8" standalone="yes"?>
<Relationships xmlns="http://schemas.openxmlformats.org/package/2006/relationships"><Relationship Id="rId8" Type="http://schemas.openxmlformats.org/officeDocument/2006/relationships/image" Target="../media/image28.svg"/><Relationship Id="rId13" Type="http://schemas.openxmlformats.org/officeDocument/2006/relationships/image" Target="../media/image33.png"/><Relationship Id="rId3" Type="http://schemas.openxmlformats.org/officeDocument/2006/relationships/image" Target="../media/image21.png"/><Relationship Id="rId7" Type="http://schemas.openxmlformats.org/officeDocument/2006/relationships/image" Target="../media/image27.png"/><Relationship Id="rId12" Type="http://schemas.openxmlformats.org/officeDocument/2006/relationships/image" Target="../media/image32.svg"/><Relationship Id="rId2" Type="http://schemas.openxmlformats.org/officeDocument/2006/relationships/notesSlide" Target="../notesSlides/notesSlide13.xml"/><Relationship Id="rId1" Type="http://schemas.openxmlformats.org/officeDocument/2006/relationships/slideLayout" Target="../slideLayouts/slideLayout7.xml"/><Relationship Id="rId6" Type="http://schemas.openxmlformats.org/officeDocument/2006/relationships/image" Target="../media/image26.svg"/><Relationship Id="rId11" Type="http://schemas.openxmlformats.org/officeDocument/2006/relationships/image" Target="../media/image31.png"/><Relationship Id="rId5" Type="http://schemas.openxmlformats.org/officeDocument/2006/relationships/image" Target="../media/image25.png"/><Relationship Id="rId10" Type="http://schemas.openxmlformats.org/officeDocument/2006/relationships/image" Target="../media/image30.svg"/><Relationship Id="rId4" Type="http://schemas.openxmlformats.org/officeDocument/2006/relationships/image" Target="../media/image22.svg"/><Relationship Id="rId9" Type="http://schemas.openxmlformats.org/officeDocument/2006/relationships/image" Target="../media/image29.png"/><Relationship Id="rId14" Type="http://schemas.openxmlformats.org/officeDocument/2006/relationships/image" Target="../media/image34.png"/></Relationships>
</file>

<file path=ppt/slides/_rels/slide16.xml.rels><?xml version="1.0" encoding="UTF-8" standalone="yes"?>
<Relationships xmlns="http://schemas.openxmlformats.org/package/2006/relationships"><Relationship Id="rId8" Type="http://schemas.openxmlformats.org/officeDocument/2006/relationships/image" Target="../media/image32.svg"/><Relationship Id="rId3" Type="http://schemas.openxmlformats.org/officeDocument/2006/relationships/image" Target="../media/image27.png"/><Relationship Id="rId7" Type="http://schemas.openxmlformats.org/officeDocument/2006/relationships/image" Target="../media/image31.png"/><Relationship Id="rId2" Type="http://schemas.openxmlformats.org/officeDocument/2006/relationships/notesSlide" Target="../notesSlides/notesSlide14.xml"/><Relationship Id="rId1" Type="http://schemas.openxmlformats.org/officeDocument/2006/relationships/slideLayout" Target="../slideLayouts/slideLayout7.xml"/><Relationship Id="rId6" Type="http://schemas.openxmlformats.org/officeDocument/2006/relationships/image" Target="../media/image30.svg"/><Relationship Id="rId11" Type="http://schemas.openxmlformats.org/officeDocument/2006/relationships/image" Target="../media/image35.png"/><Relationship Id="rId5" Type="http://schemas.openxmlformats.org/officeDocument/2006/relationships/image" Target="../media/image29.png"/><Relationship Id="rId10" Type="http://schemas.openxmlformats.org/officeDocument/2006/relationships/image" Target="../media/image34.png"/><Relationship Id="rId4" Type="http://schemas.openxmlformats.org/officeDocument/2006/relationships/image" Target="../media/image28.svg"/><Relationship Id="rId9" Type="http://schemas.openxmlformats.org/officeDocument/2006/relationships/image" Target="../media/image33.png"/></Relationships>
</file>

<file path=ppt/slides/_rels/slide17.xml.rels><?xml version="1.0" encoding="UTF-8" standalone="yes"?>
<Relationships xmlns="http://schemas.openxmlformats.org/package/2006/relationships"><Relationship Id="rId8" Type="http://schemas.openxmlformats.org/officeDocument/2006/relationships/image" Target="../media/image40.png"/><Relationship Id="rId3" Type="http://schemas.openxmlformats.org/officeDocument/2006/relationships/image" Target="../media/image33.png"/><Relationship Id="rId7" Type="http://schemas.openxmlformats.org/officeDocument/2006/relationships/image" Target="../media/image39.png"/><Relationship Id="rId2" Type="http://schemas.openxmlformats.org/officeDocument/2006/relationships/notesSlide" Target="../notesSlides/notesSlide15.xml"/><Relationship Id="rId1" Type="http://schemas.openxmlformats.org/officeDocument/2006/relationships/slideLayout" Target="../slideLayouts/slideLayout7.xml"/><Relationship Id="rId6" Type="http://schemas.openxmlformats.org/officeDocument/2006/relationships/image" Target="../media/image38.png"/><Relationship Id="rId5" Type="http://schemas.openxmlformats.org/officeDocument/2006/relationships/image" Target="../media/image37.svg"/><Relationship Id="rId10" Type="http://schemas.openxmlformats.org/officeDocument/2006/relationships/image" Target="../media/image34.png"/><Relationship Id="rId4" Type="http://schemas.openxmlformats.org/officeDocument/2006/relationships/image" Target="../media/image36.png"/><Relationship Id="rId9" Type="http://schemas.openxmlformats.org/officeDocument/2006/relationships/image" Target="../media/image41.svg"/></Relationships>
</file>

<file path=ppt/slides/_rels/slide18.xml.rels><?xml version="1.0" encoding="UTF-8" standalone="yes"?>
<Relationships xmlns="http://schemas.openxmlformats.org/package/2006/relationships"><Relationship Id="rId8" Type="http://schemas.openxmlformats.org/officeDocument/2006/relationships/image" Target="../media/image29.png"/><Relationship Id="rId13" Type="http://schemas.openxmlformats.org/officeDocument/2006/relationships/image" Target="../media/image45.svg"/><Relationship Id="rId3" Type="http://schemas.openxmlformats.org/officeDocument/2006/relationships/image" Target="../media/image33.png"/><Relationship Id="rId7" Type="http://schemas.openxmlformats.org/officeDocument/2006/relationships/image" Target="../media/image41.svg"/><Relationship Id="rId12" Type="http://schemas.openxmlformats.org/officeDocument/2006/relationships/image" Target="../media/image44.png"/><Relationship Id="rId2" Type="http://schemas.openxmlformats.org/officeDocument/2006/relationships/notesSlide" Target="../notesSlides/notesSlide16.xml"/><Relationship Id="rId1" Type="http://schemas.openxmlformats.org/officeDocument/2006/relationships/slideLayout" Target="../slideLayouts/slideLayout7.xml"/><Relationship Id="rId6" Type="http://schemas.openxmlformats.org/officeDocument/2006/relationships/image" Target="../media/image40.png"/><Relationship Id="rId11" Type="http://schemas.openxmlformats.org/officeDocument/2006/relationships/image" Target="../media/image43.svg"/><Relationship Id="rId5" Type="http://schemas.openxmlformats.org/officeDocument/2006/relationships/image" Target="../media/image37.svg"/><Relationship Id="rId10" Type="http://schemas.openxmlformats.org/officeDocument/2006/relationships/image" Target="../media/image42.png"/><Relationship Id="rId4" Type="http://schemas.openxmlformats.org/officeDocument/2006/relationships/image" Target="../media/image36.png"/><Relationship Id="rId9" Type="http://schemas.openxmlformats.org/officeDocument/2006/relationships/image" Target="../media/image30.svg"/></Relationships>
</file>

<file path=ppt/slides/_rels/slide19.xml.rels><?xml version="1.0" encoding="UTF-8" standalone="yes"?>
<Relationships xmlns="http://schemas.openxmlformats.org/package/2006/relationships"><Relationship Id="rId8" Type="http://schemas.openxmlformats.org/officeDocument/2006/relationships/image" Target="../media/image27.png"/><Relationship Id="rId3" Type="http://schemas.openxmlformats.org/officeDocument/2006/relationships/image" Target="../media/image33.png"/><Relationship Id="rId7" Type="http://schemas.openxmlformats.org/officeDocument/2006/relationships/image" Target="../media/image41.svg"/><Relationship Id="rId12" Type="http://schemas.openxmlformats.org/officeDocument/2006/relationships/image" Target="../media/image48.svg"/><Relationship Id="rId2" Type="http://schemas.openxmlformats.org/officeDocument/2006/relationships/notesSlide" Target="../notesSlides/notesSlide17.xml"/><Relationship Id="rId1" Type="http://schemas.openxmlformats.org/officeDocument/2006/relationships/slideLayout" Target="../slideLayouts/slideLayout7.xml"/><Relationship Id="rId6" Type="http://schemas.openxmlformats.org/officeDocument/2006/relationships/image" Target="../media/image40.png"/><Relationship Id="rId11" Type="http://schemas.openxmlformats.org/officeDocument/2006/relationships/image" Target="../media/image47.png"/><Relationship Id="rId5" Type="http://schemas.openxmlformats.org/officeDocument/2006/relationships/image" Target="../media/image37.svg"/><Relationship Id="rId10" Type="http://schemas.openxmlformats.org/officeDocument/2006/relationships/image" Target="../media/image46.png"/><Relationship Id="rId4" Type="http://schemas.openxmlformats.org/officeDocument/2006/relationships/image" Target="../media/image36.png"/><Relationship Id="rId9" Type="http://schemas.openxmlformats.org/officeDocument/2006/relationships/image" Target="../media/image28.svg"/></Relationships>
</file>

<file path=ppt/slides/_rels/slide20.xml.rels><?xml version="1.0" encoding="UTF-8" standalone="yes"?>
<Relationships xmlns="http://schemas.openxmlformats.org/package/2006/relationships"><Relationship Id="rId8" Type="http://schemas.openxmlformats.org/officeDocument/2006/relationships/image" Target="../media/image31.png"/><Relationship Id="rId3" Type="http://schemas.openxmlformats.org/officeDocument/2006/relationships/image" Target="../media/image33.png"/><Relationship Id="rId7" Type="http://schemas.openxmlformats.org/officeDocument/2006/relationships/image" Target="../media/image41.svg"/><Relationship Id="rId12" Type="http://schemas.openxmlformats.org/officeDocument/2006/relationships/image" Target="../media/image51.svg"/><Relationship Id="rId2" Type="http://schemas.openxmlformats.org/officeDocument/2006/relationships/notesSlide" Target="../notesSlides/notesSlide18.xml"/><Relationship Id="rId1" Type="http://schemas.openxmlformats.org/officeDocument/2006/relationships/slideLayout" Target="../slideLayouts/slideLayout7.xml"/><Relationship Id="rId6" Type="http://schemas.openxmlformats.org/officeDocument/2006/relationships/image" Target="../media/image40.png"/><Relationship Id="rId11" Type="http://schemas.openxmlformats.org/officeDocument/2006/relationships/image" Target="../media/image50.png"/><Relationship Id="rId5" Type="http://schemas.openxmlformats.org/officeDocument/2006/relationships/image" Target="../media/image37.svg"/><Relationship Id="rId10" Type="http://schemas.openxmlformats.org/officeDocument/2006/relationships/image" Target="../media/image49.png"/><Relationship Id="rId4" Type="http://schemas.openxmlformats.org/officeDocument/2006/relationships/image" Target="../media/image36.png"/><Relationship Id="rId9" Type="http://schemas.openxmlformats.org/officeDocument/2006/relationships/image" Target="../media/image32.svg"/></Relationships>
</file>

<file path=ppt/slides/_rels/slide21.xml.rels><?xml version="1.0" encoding="UTF-8" standalone="yes"?>
<Relationships xmlns="http://schemas.openxmlformats.org/package/2006/relationships"><Relationship Id="rId8" Type="http://schemas.openxmlformats.org/officeDocument/2006/relationships/image" Target="../media/image29.png"/><Relationship Id="rId13" Type="http://schemas.openxmlformats.org/officeDocument/2006/relationships/image" Target="../media/image53.svg"/><Relationship Id="rId3" Type="http://schemas.openxmlformats.org/officeDocument/2006/relationships/image" Target="../media/image1.png"/><Relationship Id="rId7" Type="http://schemas.openxmlformats.org/officeDocument/2006/relationships/image" Target="../media/image28.svg"/><Relationship Id="rId12" Type="http://schemas.openxmlformats.org/officeDocument/2006/relationships/image" Target="../media/image52.png"/><Relationship Id="rId2" Type="http://schemas.openxmlformats.org/officeDocument/2006/relationships/notesSlide" Target="../notesSlides/notesSlide19.xml"/><Relationship Id="rId1" Type="http://schemas.openxmlformats.org/officeDocument/2006/relationships/slideLayout" Target="../slideLayouts/slideLayout7.xml"/><Relationship Id="rId6" Type="http://schemas.openxmlformats.org/officeDocument/2006/relationships/image" Target="../media/image27.png"/><Relationship Id="rId11" Type="http://schemas.openxmlformats.org/officeDocument/2006/relationships/image" Target="../media/image32.svg"/><Relationship Id="rId5" Type="http://schemas.openxmlformats.org/officeDocument/2006/relationships/image" Target="../media/image26.svg"/><Relationship Id="rId10" Type="http://schemas.openxmlformats.org/officeDocument/2006/relationships/image" Target="../media/image31.png"/><Relationship Id="rId4" Type="http://schemas.openxmlformats.org/officeDocument/2006/relationships/image" Target="../media/image25.png"/><Relationship Id="rId9" Type="http://schemas.openxmlformats.org/officeDocument/2006/relationships/image" Target="../media/image30.svg"/><Relationship Id="rId14" Type="http://schemas.openxmlformats.org/officeDocument/2006/relationships/image" Target="../media/image34.png"/></Relationships>
</file>

<file path=ppt/slides/_rels/slide22.xml.rels><?xml version="1.0" encoding="UTF-8" standalone="yes"?>
<Relationships xmlns="http://schemas.openxmlformats.org/package/2006/relationships"><Relationship Id="rId8" Type="http://schemas.openxmlformats.org/officeDocument/2006/relationships/image" Target="../media/image58.svg"/><Relationship Id="rId3" Type="http://schemas.openxmlformats.org/officeDocument/2006/relationships/image" Target="../media/image1.png"/><Relationship Id="rId7" Type="http://schemas.openxmlformats.org/officeDocument/2006/relationships/image" Target="../media/image57.png"/><Relationship Id="rId2" Type="http://schemas.openxmlformats.org/officeDocument/2006/relationships/notesSlide" Target="../notesSlides/notesSlide20.xml"/><Relationship Id="rId1" Type="http://schemas.openxmlformats.org/officeDocument/2006/relationships/slideLayout" Target="../slideLayouts/slideLayout7.xml"/><Relationship Id="rId6" Type="http://schemas.openxmlformats.org/officeDocument/2006/relationships/image" Target="../media/image56.svg"/><Relationship Id="rId5" Type="http://schemas.openxmlformats.org/officeDocument/2006/relationships/image" Target="../media/image55.png"/><Relationship Id="rId4" Type="http://schemas.openxmlformats.org/officeDocument/2006/relationships/image" Target="../media/image54.png"/></Relationships>
</file>

<file path=ppt/slides/_rels/slide2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1.xml"/><Relationship Id="rId1" Type="http://schemas.openxmlformats.org/officeDocument/2006/relationships/slideLayout" Target="../slideLayouts/slideLayout7.xml"/><Relationship Id="rId6" Type="http://schemas.openxmlformats.org/officeDocument/2006/relationships/image" Target="../media/image61.png"/><Relationship Id="rId5" Type="http://schemas.openxmlformats.org/officeDocument/2006/relationships/image" Target="../media/image60.svg"/><Relationship Id="rId4" Type="http://schemas.openxmlformats.org/officeDocument/2006/relationships/image" Target="../media/image59.png"/></Relationships>
</file>

<file path=ppt/slides/_rels/slide2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2.xml"/><Relationship Id="rId1" Type="http://schemas.openxmlformats.org/officeDocument/2006/relationships/slideLayout" Target="../slideLayouts/slideLayout7.xml"/><Relationship Id="rId6" Type="http://schemas.openxmlformats.org/officeDocument/2006/relationships/image" Target="../media/image4.png"/><Relationship Id="rId5" Type="http://schemas.openxmlformats.org/officeDocument/2006/relationships/image" Target="../media/image3.svg"/><Relationship Id="rId4" Type="http://schemas.openxmlformats.org/officeDocument/2006/relationships/image" Target="../media/image2.png"/></Relationships>
</file>

<file path=ppt/slides/_rels/slide25.xml.rels><?xml version="1.0" encoding="UTF-8" standalone="yes"?>
<Relationships xmlns="http://schemas.openxmlformats.org/package/2006/relationships"><Relationship Id="rId8" Type="http://schemas.openxmlformats.org/officeDocument/2006/relationships/image" Target="../media/image67.svg"/><Relationship Id="rId3" Type="http://schemas.openxmlformats.org/officeDocument/2006/relationships/image" Target="../media/image62.png"/><Relationship Id="rId7" Type="http://schemas.openxmlformats.org/officeDocument/2006/relationships/image" Target="../media/image66.png"/><Relationship Id="rId2" Type="http://schemas.openxmlformats.org/officeDocument/2006/relationships/notesSlide" Target="../notesSlides/notesSlide23.xml"/><Relationship Id="rId1" Type="http://schemas.openxmlformats.org/officeDocument/2006/relationships/slideLayout" Target="../slideLayouts/slideLayout7.xml"/><Relationship Id="rId6" Type="http://schemas.openxmlformats.org/officeDocument/2006/relationships/image" Target="../media/image65.svg"/><Relationship Id="rId5" Type="http://schemas.openxmlformats.org/officeDocument/2006/relationships/image" Target="../media/image64.png"/><Relationship Id="rId10" Type="http://schemas.openxmlformats.org/officeDocument/2006/relationships/image" Target="../media/image69.svg"/><Relationship Id="rId4" Type="http://schemas.openxmlformats.org/officeDocument/2006/relationships/image" Target="../media/image63.png"/><Relationship Id="rId9" Type="http://schemas.openxmlformats.org/officeDocument/2006/relationships/image" Target="../media/image68.png"/></Relationships>
</file>

<file path=ppt/slides/_rels/slide26.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audio" Target="../media/media1.mp3"/><Relationship Id="rId1" Type="http://schemas.microsoft.com/office/2007/relationships/media" Target="../media/media1.mp3"/><Relationship Id="rId6" Type="http://schemas.openxmlformats.org/officeDocument/2006/relationships/image" Target="../media/image71.png"/><Relationship Id="rId5" Type="http://schemas.openxmlformats.org/officeDocument/2006/relationships/image" Target="../media/image70.png"/><Relationship Id="rId4" Type="http://schemas.openxmlformats.org/officeDocument/2006/relationships/notesSlide" Target="../notesSlides/notesSlide24.xml"/></Relationships>
</file>

<file path=ppt/slides/_rels/slide27.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audio" Target="../media/media2.mp3"/><Relationship Id="rId1" Type="http://schemas.microsoft.com/office/2007/relationships/media" Target="../media/media2.mp3"/><Relationship Id="rId6" Type="http://schemas.openxmlformats.org/officeDocument/2006/relationships/image" Target="../media/image71.png"/><Relationship Id="rId5" Type="http://schemas.openxmlformats.org/officeDocument/2006/relationships/image" Target="../media/image72.png"/><Relationship Id="rId4" Type="http://schemas.openxmlformats.org/officeDocument/2006/relationships/notesSlide" Target="../notesSlides/notesSlide25.xml"/></Relationships>
</file>

<file path=ppt/slides/_rels/slide28.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audio" Target="../media/media3.mp3"/><Relationship Id="rId1" Type="http://schemas.microsoft.com/office/2007/relationships/media" Target="../media/media3.mp3"/><Relationship Id="rId6" Type="http://schemas.openxmlformats.org/officeDocument/2006/relationships/image" Target="../media/image71.png"/><Relationship Id="rId5" Type="http://schemas.openxmlformats.org/officeDocument/2006/relationships/image" Target="../media/image73.png"/><Relationship Id="rId4" Type="http://schemas.openxmlformats.org/officeDocument/2006/relationships/notesSlide" Target="../notesSlides/notesSlide26.xml"/></Relationships>
</file>

<file path=ppt/slides/_rels/slide29.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audio" Target="../media/media4.mp3"/><Relationship Id="rId1" Type="http://schemas.microsoft.com/office/2007/relationships/media" Target="../media/media4.mp3"/><Relationship Id="rId6" Type="http://schemas.openxmlformats.org/officeDocument/2006/relationships/image" Target="../media/image71.png"/><Relationship Id="rId5" Type="http://schemas.openxmlformats.org/officeDocument/2006/relationships/image" Target="../media/image74.png"/><Relationship Id="rId4" Type="http://schemas.openxmlformats.org/officeDocument/2006/relationships/notesSlide" Target="../notesSlides/notesSlide27.xml"/></Relationships>
</file>

<file path=ppt/slides/_rels/slide30.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audio" Target="../media/media5.mp3"/><Relationship Id="rId1" Type="http://schemas.microsoft.com/office/2007/relationships/media" Target="../media/media5.mp3"/><Relationship Id="rId6" Type="http://schemas.openxmlformats.org/officeDocument/2006/relationships/image" Target="../media/image71.png"/><Relationship Id="rId5" Type="http://schemas.openxmlformats.org/officeDocument/2006/relationships/image" Target="../media/image75.png"/><Relationship Id="rId4" Type="http://schemas.openxmlformats.org/officeDocument/2006/relationships/notesSlide" Target="../notesSlides/notesSlide28.xml"/></Relationships>
</file>

<file path=ppt/slides/_rels/slide31.xml.rels><?xml version="1.0" encoding="UTF-8" standalone="yes"?>
<Relationships xmlns="http://schemas.openxmlformats.org/package/2006/relationships"><Relationship Id="rId3" Type="http://schemas.openxmlformats.org/officeDocument/2006/relationships/image" Target="../media/image76.png"/><Relationship Id="rId2" Type="http://schemas.openxmlformats.org/officeDocument/2006/relationships/notesSlide" Target="../notesSlides/notesSlide29.xml"/><Relationship Id="rId1" Type="http://schemas.openxmlformats.org/officeDocument/2006/relationships/slideLayout" Target="../slideLayouts/slideLayout7.xml"/><Relationship Id="rId5" Type="http://schemas.openxmlformats.org/officeDocument/2006/relationships/image" Target="../media/image78.png"/><Relationship Id="rId4" Type="http://schemas.openxmlformats.org/officeDocument/2006/relationships/image" Target="../media/image77.svg"/></Relationships>
</file>

<file path=ppt/slides/_rels/slide32.xml.rels><?xml version="1.0" encoding="UTF-8" standalone="yes"?>
<Relationships xmlns="http://schemas.openxmlformats.org/package/2006/relationships"><Relationship Id="rId8" Type="http://schemas.openxmlformats.org/officeDocument/2006/relationships/image" Target="../media/image84.png"/><Relationship Id="rId3" Type="http://schemas.openxmlformats.org/officeDocument/2006/relationships/image" Target="../media/image79.png"/><Relationship Id="rId7" Type="http://schemas.openxmlformats.org/officeDocument/2006/relationships/image" Target="../media/image83.svg"/><Relationship Id="rId2" Type="http://schemas.openxmlformats.org/officeDocument/2006/relationships/notesSlide" Target="../notesSlides/notesSlide30.xml"/><Relationship Id="rId1" Type="http://schemas.openxmlformats.org/officeDocument/2006/relationships/slideLayout" Target="../slideLayouts/slideLayout7.xml"/><Relationship Id="rId6" Type="http://schemas.openxmlformats.org/officeDocument/2006/relationships/image" Target="../media/image82.png"/><Relationship Id="rId11" Type="http://schemas.openxmlformats.org/officeDocument/2006/relationships/image" Target="../media/image87.svg"/><Relationship Id="rId5" Type="http://schemas.openxmlformats.org/officeDocument/2006/relationships/image" Target="../media/image81.jpeg"/><Relationship Id="rId10" Type="http://schemas.openxmlformats.org/officeDocument/2006/relationships/image" Target="../media/image86.png"/><Relationship Id="rId4" Type="http://schemas.openxmlformats.org/officeDocument/2006/relationships/image" Target="../media/image80.svg"/><Relationship Id="rId9" Type="http://schemas.openxmlformats.org/officeDocument/2006/relationships/image" Target="../media/image85.svg"/></Relationships>
</file>

<file path=ppt/slides/_rels/slide33.xml.rels><?xml version="1.0" encoding="UTF-8" standalone="yes"?>
<Relationships xmlns="http://schemas.openxmlformats.org/package/2006/relationships"><Relationship Id="rId8" Type="http://schemas.openxmlformats.org/officeDocument/2006/relationships/image" Target="../media/image90.png"/><Relationship Id="rId3" Type="http://schemas.openxmlformats.org/officeDocument/2006/relationships/image" Target="../media/image79.png"/><Relationship Id="rId7" Type="http://schemas.openxmlformats.org/officeDocument/2006/relationships/image" Target="../media/image89.svg"/><Relationship Id="rId2" Type="http://schemas.openxmlformats.org/officeDocument/2006/relationships/notesSlide" Target="../notesSlides/notesSlide31.xml"/><Relationship Id="rId1" Type="http://schemas.openxmlformats.org/officeDocument/2006/relationships/slideLayout" Target="../slideLayouts/slideLayout7.xml"/><Relationship Id="rId6" Type="http://schemas.openxmlformats.org/officeDocument/2006/relationships/image" Target="../media/image88.png"/><Relationship Id="rId5" Type="http://schemas.openxmlformats.org/officeDocument/2006/relationships/image" Target="../media/image81.jpeg"/><Relationship Id="rId4" Type="http://schemas.openxmlformats.org/officeDocument/2006/relationships/image" Target="../media/image80.svg"/><Relationship Id="rId9" Type="http://schemas.openxmlformats.org/officeDocument/2006/relationships/image" Target="../media/image91.svg"/></Relationships>
</file>

<file path=ppt/slides/_rels/slide34.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32.xml"/><Relationship Id="rId1" Type="http://schemas.openxmlformats.org/officeDocument/2006/relationships/slideLayout" Target="../slideLayouts/slideLayout7.xml"/><Relationship Id="rId4" Type="http://schemas.openxmlformats.org/officeDocument/2006/relationships/image" Target="../media/image80.svg"/></Relationships>
</file>

<file path=ppt/slides/_rels/slide35.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33.xml"/><Relationship Id="rId1" Type="http://schemas.openxmlformats.org/officeDocument/2006/relationships/slideLayout" Target="../slideLayouts/slideLayout7.xml"/><Relationship Id="rId4" Type="http://schemas.openxmlformats.org/officeDocument/2006/relationships/image" Target="../media/image80.svg"/></Relationships>
</file>

<file path=ppt/slides/_rels/slide36.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34.xml"/><Relationship Id="rId1" Type="http://schemas.openxmlformats.org/officeDocument/2006/relationships/slideLayout" Target="../slideLayouts/slideLayout7.xml"/><Relationship Id="rId4" Type="http://schemas.openxmlformats.org/officeDocument/2006/relationships/image" Target="../media/image80.svg"/></Relationships>
</file>

<file path=ppt/slides/_rels/slide37.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35.xml"/><Relationship Id="rId1" Type="http://schemas.openxmlformats.org/officeDocument/2006/relationships/slideLayout" Target="../slideLayouts/slideLayout7.xml"/><Relationship Id="rId4" Type="http://schemas.openxmlformats.org/officeDocument/2006/relationships/image" Target="../media/image80.svg"/></Relationships>
</file>

<file path=ppt/slides/_rels/slide38.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36.xml"/><Relationship Id="rId1" Type="http://schemas.openxmlformats.org/officeDocument/2006/relationships/slideLayout" Target="../slideLayouts/slideLayout7.xml"/><Relationship Id="rId4" Type="http://schemas.openxmlformats.org/officeDocument/2006/relationships/image" Target="../media/image80.svg"/></Relationships>
</file>

<file path=ppt/slides/_rels/slide39.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37.xml"/><Relationship Id="rId1" Type="http://schemas.openxmlformats.org/officeDocument/2006/relationships/slideLayout" Target="../slideLayouts/slideLayout7.xml"/><Relationship Id="rId4" Type="http://schemas.openxmlformats.org/officeDocument/2006/relationships/image" Target="../media/image80.svg"/></Relationships>
</file>

<file path=ppt/slides/_rels/slide40.xml.rels><?xml version="1.0" encoding="UTF-8" standalone="yes"?>
<Relationships xmlns="http://schemas.openxmlformats.org/package/2006/relationships"><Relationship Id="rId3" Type="http://schemas.openxmlformats.org/officeDocument/2006/relationships/image" Target="../media/image92.png"/><Relationship Id="rId7" Type="http://schemas.openxmlformats.org/officeDocument/2006/relationships/image" Target="../media/image96.svg"/><Relationship Id="rId2" Type="http://schemas.openxmlformats.org/officeDocument/2006/relationships/notesSlide" Target="../notesSlides/notesSlide38.xml"/><Relationship Id="rId1" Type="http://schemas.openxmlformats.org/officeDocument/2006/relationships/slideLayout" Target="../slideLayouts/slideLayout7.xml"/><Relationship Id="rId6" Type="http://schemas.openxmlformats.org/officeDocument/2006/relationships/image" Target="../media/image95.png"/><Relationship Id="rId5" Type="http://schemas.openxmlformats.org/officeDocument/2006/relationships/image" Target="../media/image94.svg"/><Relationship Id="rId4" Type="http://schemas.openxmlformats.org/officeDocument/2006/relationships/image" Target="../media/image93.png"/></Relationships>
</file>

<file path=ppt/slides/_rels/slide41.xml.rels><?xml version="1.0" encoding="UTF-8" standalone="yes"?>
<Relationships xmlns="http://schemas.openxmlformats.org/package/2006/relationships"><Relationship Id="rId8" Type="http://schemas.openxmlformats.org/officeDocument/2006/relationships/image" Target="../media/image85.svg"/><Relationship Id="rId3" Type="http://schemas.openxmlformats.org/officeDocument/2006/relationships/image" Target="../media/image79.png"/><Relationship Id="rId7" Type="http://schemas.openxmlformats.org/officeDocument/2006/relationships/image" Target="../media/image84.png"/><Relationship Id="rId2" Type="http://schemas.openxmlformats.org/officeDocument/2006/relationships/notesSlide" Target="../notesSlides/notesSlide39.xml"/><Relationship Id="rId1" Type="http://schemas.openxmlformats.org/officeDocument/2006/relationships/slideLayout" Target="../slideLayouts/slideLayout7.xml"/><Relationship Id="rId6" Type="http://schemas.openxmlformats.org/officeDocument/2006/relationships/image" Target="../media/image83.svg"/><Relationship Id="rId5" Type="http://schemas.openxmlformats.org/officeDocument/2006/relationships/image" Target="../media/image82.png"/><Relationship Id="rId10" Type="http://schemas.openxmlformats.org/officeDocument/2006/relationships/image" Target="../media/image87.svg"/><Relationship Id="rId4" Type="http://schemas.openxmlformats.org/officeDocument/2006/relationships/image" Target="../media/image80.svg"/><Relationship Id="rId9" Type="http://schemas.openxmlformats.org/officeDocument/2006/relationships/image" Target="../media/image86.png"/></Relationships>
</file>

<file path=ppt/slides/_rels/slide42.xml.rels><?xml version="1.0" encoding="UTF-8" standalone="yes"?>
<Relationships xmlns="http://schemas.openxmlformats.org/package/2006/relationships"><Relationship Id="rId3" Type="http://schemas.openxmlformats.org/officeDocument/2006/relationships/image" Target="../media/image80.svg"/><Relationship Id="rId7" Type="http://schemas.openxmlformats.org/officeDocument/2006/relationships/image" Target="../media/image91.svg"/><Relationship Id="rId2" Type="http://schemas.openxmlformats.org/officeDocument/2006/relationships/image" Target="../media/image79.png"/><Relationship Id="rId1" Type="http://schemas.openxmlformats.org/officeDocument/2006/relationships/slideLayout" Target="../slideLayouts/slideLayout7.xml"/><Relationship Id="rId6" Type="http://schemas.openxmlformats.org/officeDocument/2006/relationships/image" Target="../media/image90.png"/><Relationship Id="rId5" Type="http://schemas.openxmlformats.org/officeDocument/2006/relationships/image" Target="../media/image89.svg"/><Relationship Id="rId4" Type="http://schemas.openxmlformats.org/officeDocument/2006/relationships/image" Target="../media/image88.png"/></Relationships>
</file>

<file path=ppt/slides/_rels/slide43.xml.rels><?xml version="1.0" encoding="UTF-8" standalone="yes"?>
<Relationships xmlns="http://schemas.openxmlformats.org/package/2006/relationships"><Relationship Id="rId8" Type="http://schemas.openxmlformats.org/officeDocument/2006/relationships/image" Target="../media/image100.jpeg"/><Relationship Id="rId13" Type="http://schemas.openxmlformats.org/officeDocument/2006/relationships/image" Target="../media/image86.png"/><Relationship Id="rId3" Type="http://schemas.openxmlformats.org/officeDocument/2006/relationships/image" Target="../media/image79.png"/><Relationship Id="rId7" Type="http://schemas.openxmlformats.org/officeDocument/2006/relationships/image" Target="../media/image99.jpeg"/><Relationship Id="rId12" Type="http://schemas.openxmlformats.org/officeDocument/2006/relationships/image" Target="../media/image85.svg"/><Relationship Id="rId2" Type="http://schemas.openxmlformats.org/officeDocument/2006/relationships/notesSlide" Target="../notesSlides/notesSlide40.xml"/><Relationship Id="rId16" Type="http://schemas.openxmlformats.org/officeDocument/2006/relationships/image" Target="../media/image89.svg"/><Relationship Id="rId1" Type="http://schemas.openxmlformats.org/officeDocument/2006/relationships/slideLayout" Target="../slideLayouts/slideLayout7.xml"/><Relationship Id="rId6" Type="http://schemas.openxmlformats.org/officeDocument/2006/relationships/image" Target="../media/image98.jpeg"/><Relationship Id="rId11" Type="http://schemas.openxmlformats.org/officeDocument/2006/relationships/image" Target="../media/image84.png"/><Relationship Id="rId5" Type="http://schemas.openxmlformats.org/officeDocument/2006/relationships/image" Target="../media/image97.png"/><Relationship Id="rId15" Type="http://schemas.openxmlformats.org/officeDocument/2006/relationships/image" Target="../media/image88.png"/><Relationship Id="rId10" Type="http://schemas.openxmlformats.org/officeDocument/2006/relationships/image" Target="../media/image83.svg"/><Relationship Id="rId4" Type="http://schemas.openxmlformats.org/officeDocument/2006/relationships/image" Target="../media/image80.svg"/><Relationship Id="rId9" Type="http://schemas.openxmlformats.org/officeDocument/2006/relationships/image" Target="../media/image82.png"/><Relationship Id="rId14" Type="http://schemas.openxmlformats.org/officeDocument/2006/relationships/image" Target="../media/image87.svg"/></Relationships>
</file>

<file path=ppt/slides/_rels/slide44.xml.rels><?xml version="1.0" encoding="UTF-8" standalone="yes"?>
<Relationships xmlns="http://schemas.openxmlformats.org/package/2006/relationships"><Relationship Id="rId8" Type="http://schemas.openxmlformats.org/officeDocument/2006/relationships/image" Target="../media/image100.jpeg"/><Relationship Id="rId13" Type="http://schemas.openxmlformats.org/officeDocument/2006/relationships/image" Target="../media/image86.png"/><Relationship Id="rId3" Type="http://schemas.openxmlformats.org/officeDocument/2006/relationships/image" Target="../media/image79.png"/><Relationship Id="rId7" Type="http://schemas.openxmlformats.org/officeDocument/2006/relationships/image" Target="../media/image99.jpeg"/><Relationship Id="rId12" Type="http://schemas.openxmlformats.org/officeDocument/2006/relationships/image" Target="../media/image85.svg"/><Relationship Id="rId2" Type="http://schemas.openxmlformats.org/officeDocument/2006/relationships/notesSlide" Target="../notesSlides/notesSlide41.xml"/><Relationship Id="rId16" Type="http://schemas.openxmlformats.org/officeDocument/2006/relationships/image" Target="../media/image89.svg"/><Relationship Id="rId1" Type="http://schemas.openxmlformats.org/officeDocument/2006/relationships/slideLayout" Target="../slideLayouts/slideLayout7.xml"/><Relationship Id="rId6" Type="http://schemas.openxmlformats.org/officeDocument/2006/relationships/image" Target="../media/image98.jpeg"/><Relationship Id="rId11" Type="http://schemas.openxmlformats.org/officeDocument/2006/relationships/image" Target="../media/image84.png"/><Relationship Id="rId5" Type="http://schemas.openxmlformats.org/officeDocument/2006/relationships/image" Target="../media/image97.png"/><Relationship Id="rId15" Type="http://schemas.openxmlformats.org/officeDocument/2006/relationships/image" Target="../media/image88.png"/><Relationship Id="rId10" Type="http://schemas.openxmlformats.org/officeDocument/2006/relationships/image" Target="../media/image83.svg"/><Relationship Id="rId4" Type="http://schemas.openxmlformats.org/officeDocument/2006/relationships/image" Target="../media/image80.svg"/><Relationship Id="rId9" Type="http://schemas.openxmlformats.org/officeDocument/2006/relationships/image" Target="../media/image82.png"/><Relationship Id="rId14" Type="http://schemas.openxmlformats.org/officeDocument/2006/relationships/image" Target="../media/image87.svg"/></Relationships>
</file>

<file path=ppt/slides/_rels/slide45.xml.rels><?xml version="1.0" encoding="UTF-8" standalone="yes"?>
<Relationships xmlns="http://schemas.openxmlformats.org/package/2006/relationships"><Relationship Id="rId3" Type="http://schemas.openxmlformats.org/officeDocument/2006/relationships/image" Target="../media/image79.png"/><Relationship Id="rId7" Type="http://schemas.openxmlformats.org/officeDocument/2006/relationships/image" Target="../media/image103.svg"/><Relationship Id="rId2" Type="http://schemas.openxmlformats.org/officeDocument/2006/relationships/notesSlide" Target="../notesSlides/notesSlide42.xml"/><Relationship Id="rId1" Type="http://schemas.openxmlformats.org/officeDocument/2006/relationships/slideLayout" Target="../slideLayouts/slideLayout7.xml"/><Relationship Id="rId6" Type="http://schemas.openxmlformats.org/officeDocument/2006/relationships/image" Target="../media/image102.png"/><Relationship Id="rId5" Type="http://schemas.openxmlformats.org/officeDocument/2006/relationships/image" Target="../media/image101.png"/><Relationship Id="rId4" Type="http://schemas.openxmlformats.org/officeDocument/2006/relationships/image" Target="../media/image80.svg"/></Relationships>
</file>

<file path=ppt/slides/_rels/slide46.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43.xml"/><Relationship Id="rId1" Type="http://schemas.openxmlformats.org/officeDocument/2006/relationships/slideLayout" Target="../slideLayouts/slideLayout7.xml"/><Relationship Id="rId4" Type="http://schemas.openxmlformats.org/officeDocument/2006/relationships/image" Target="../media/image80.svg"/></Relationships>
</file>

<file path=ppt/slides/_rels/slide47.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44.xml"/><Relationship Id="rId1" Type="http://schemas.openxmlformats.org/officeDocument/2006/relationships/slideLayout" Target="../slideLayouts/slideLayout7.xml"/><Relationship Id="rId4" Type="http://schemas.openxmlformats.org/officeDocument/2006/relationships/image" Target="../media/image80.svg"/></Relationships>
</file>

<file path=ppt/slides/_rels/slide48.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45.xml"/><Relationship Id="rId1" Type="http://schemas.openxmlformats.org/officeDocument/2006/relationships/slideLayout" Target="../slideLayouts/slideLayout7.xml"/><Relationship Id="rId4" Type="http://schemas.openxmlformats.org/officeDocument/2006/relationships/image" Target="../media/image80.svg"/></Relationships>
</file>

<file path=ppt/slides/_rels/slide49.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46.xml"/><Relationship Id="rId1" Type="http://schemas.openxmlformats.org/officeDocument/2006/relationships/slideLayout" Target="../slideLayouts/slideLayout7.xml"/><Relationship Id="rId4" Type="http://schemas.openxmlformats.org/officeDocument/2006/relationships/image" Target="../media/image80.svg"/></Relationships>
</file>

<file path=ppt/slides/_rels/slide50.xml.rels><?xml version="1.0" encoding="UTF-8" standalone="yes"?>
<Relationships xmlns="http://schemas.openxmlformats.org/package/2006/relationships"><Relationship Id="rId3" Type="http://schemas.openxmlformats.org/officeDocument/2006/relationships/image" Target="../media/image104.jpeg"/><Relationship Id="rId2" Type="http://schemas.openxmlformats.org/officeDocument/2006/relationships/notesSlide" Target="../notesSlides/notesSlide47.xml"/><Relationship Id="rId1" Type="http://schemas.openxmlformats.org/officeDocument/2006/relationships/slideLayout" Target="../slideLayouts/slideLayout7.xml"/><Relationship Id="rId4" Type="http://schemas.openxmlformats.org/officeDocument/2006/relationships/image" Target="../media/image105.png"/></Relationships>
</file>

<file path=ppt/slides/_rels/slide51.xml.rels><?xml version="1.0" encoding="UTF-8" standalone="yes"?>
<Relationships xmlns="http://schemas.openxmlformats.org/package/2006/relationships"><Relationship Id="rId8" Type="http://schemas.openxmlformats.org/officeDocument/2006/relationships/image" Target="../media/image85.svg"/><Relationship Id="rId3" Type="http://schemas.openxmlformats.org/officeDocument/2006/relationships/image" Target="../media/image79.png"/><Relationship Id="rId7" Type="http://schemas.openxmlformats.org/officeDocument/2006/relationships/image" Target="../media/image84.png"/><Relationship Id="rId2" Type="http://schemas.openxmlformats.org/officeDocument/2006/relationships/notesSlide" Target="../notesSlides/notesSlide48.xml"/><Relationship Id="rId1" Type="http://schemas.openxmlformats.org/officeDocument/2006/relationships/slideLayout" Target="../slideLayouts/slideLayout7.xml"/><Relationship Id="rId6" Type="http://schemas.openxmlformats.org/officeDocument/2006/relationships/image" Target="../media/image83.svg"/><Relationship Id="rId5" Type="http://schemas.openxmlformats.org/officeDocument/2006/relationships/image" Target="../media/image82.png"/><Relationship Id="rId10" Type="http://schemas.openxmlformats.org/officeDocument/2006/relationships/image" Target="../media/image87.svg"/><Relationship Id="rId4" Type="http://schemas.openxmlformats.org/officeDocument/2006/relationships/image" Target="../media/image80.svg"/><Relationship Id="rId9" Type="http://schemas.openxmlformats.org/officeDocument/2006/relationships/image" Target="../media/image86.png"/></Relationships>
</file>

<file path=ppt/slides/_rels/slide52.xml.rels><?xml version="1.0" encoding="UTF-8" standalone="yes"?>
<Relationships xmlns="http://schemas.openxmlformats.org/package/2006/relationships"><Relationship Id="rId3" Type="http://schemas.openxmlformats.org/officeDocument/2006/relationships/image" Target="../media/image79.png"/><Relationship Id="rId7" Type="http://schemas.openxmlformats.org/officeDocument/2006/relationships/image" Target="../media/image108.png"/><Relationship Id="rId2" Type="http://schemas.openxmlformats.org/officeDocument/2006/relationships/notesSlide" Target="../notesSlides/notesSlide49.xml"/><Relationship Id="rId1" Type="http://schemas.openxmlformats.org/officeDocument/2006/relationships/slideLayout" Target="../slideLayouts/slideLayout7.xml"/><Relationship Id="rId6" Type="http://schemas.openxmlformats.org/officeDocument/2006/relationships/image" Target="../media/image107.svg"/><Relationship Id="rId5" Type="http://schemas.openxmlformats.org/officeDocument/2006/relationships/image" Target="../media/image106.png"/><Relationship Id="rId4" Type="http://schemas.openxmlformats.org/officeDocument/2006/relationships/image" Target="../media/image80.svg"/></Relationships>
</file>

<file path=ppt/slides/_rels/slide53.xml.rels><?xml version="1.0" encoding="UTF-8" standalone="yes"?>
<Relationships xmlns="http://schemas.openxmlformats.org/package/2006/relationships"><Relationship Id="rId8" Type="http://schemas.openxmlformats.org/officeDocument/2006/relationships/image" Target="../media/image91.svg"/><Relationship Id="rId13" Type="http://schemas.openxmlformats.org/officeDocument/2006/relationships/image" Target="../media/image111.png"/><Relationship Id="rId3" Type="http://schemas.openxmlformats.org/officeDocument/2006/relationships/image" Target="../media/image79.png"/><Relationship Id="rId7" Type="http://schemas.openxmlformats.org/officeDocument/2006/relationships/image" Target="../media/image90.png"/><Relationship Id="rId12" Type="http://schemas.openxmlformats.org/officeDocument/2006/relationships/image" Target="../media/image110.jpeg"/><Relationship Id="rId2" Type="http://schemas.openxmlformats.org/officeDocument/2006/relationships/notesSlide" Target="../notesSlides/notesSlide50.xml"/><Relationship Id="rId1" Type="http://schemas.openxmlformats.org/officeDocument/2006/relationships/slideLayout" Target="../slideLayouts/slideLayout7.xml"/><Relationship Id="rId6" Type="http://schemas.openxmlformats.org/officeDocument/2006/relationships/image" Target="../media/image89.svg"/><Relationship Id="rId11" Type="http://schemas.openxmlformats.org/officeDocument/2006/relationships/image" Target="../media/image108.png"/><Relationship Id="rId5" Type="http://schemas.openxmlformats.org/officeDocument/2006/relationships/image" Target="../media/image88.png"/><Relationship Id="rId10" Type="http://schemas.openxmlformats.org/officeDocument/2006/relationships/image" Target="../media/image109.jpeg"/><Relationship Id="rId4" Type="http://schemas.openxmlformats.org/officeDocument/2006/relationships/image" Target="../media/image80.svg"/><Relationship Id="rId9" Type="http://schemas.openxmlformats.org/officeDocument/2006/relationships/image" Target="../media/image97.png"/><Relationship Id="rId14" Type="http://schemas.openxmlformats.org/officeDocument/2006/relationships/image" Target="../media/image112.svg"/></Relationships>
</file>

<file path=ppt/slides/_rels/slide54.xml.rels><?xml version="1.0" encoding="UTF-8" standalone="yes"?>
<Relationships xmlns="http://schemas.openxmlformats.org/package/2006/relationships"><Relationship Id="rId8" Type="http://schemas.openxmlformats.org/officeDocument/2006/relationships/image" Target="../media/image116.svg"/><Relationship Id="rId3" Type="http://schemas.openxmlformats.org/officeDocument/2006/relationships/image" Target="../media/image79.png"/><Relationship Id="rId7" Type="http://schemas.openxmlformats.org/officeDocument/2006/relationships/image" Target="../media/image115.png"/><Relationship Id="rId2" Type="http://schemas.openxmlformats.org/officeDocument/2006/relationships/notesSlide" Target="../notesSlides/notesSlide51.xml"/><Relationship Id="rId1" Type="http://schemas.openxmlformats.org/officeDocument/2006/relationships/slideLayout" Target="../slideLayouts/slideLayout7.xml"/><Relationship Id="rId6" Type="http://schemas.openxmlformats.org/officeDocument/2006/relationships/image" Target="../media/image114.svg"/><Relationship Id="rId5" Type="http://schemas.openxmlformats.org/officeDocument/2006/relationships/image" Target="../media/image113.png"/><Relationship Id="rId10" Type="http://schemas.openxmlformats.org/officeDocument/2006/relationships/image" Target="../media/image118.svg"/><Relationship Id="rId4" Type="http://schemas.openxmlformats.org/officeDocument/2006/relationships/image" Target="../media/image80.svg"/><Relationship Id="rId9" Type="http://schemas.openxmlformats.org/officeDocument/2006/relationships/image" Target="../media/image117.png"/></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a:extLst>
            <a:ext uri="{FF2B5EF4-FFF2-40B4-BE49-F238E27FC236}">
              <a16:creationId xmlns:a16="http://schemas.microsoft.com/office/drawing/2014/main" id="{9956EDFB-7488-A9FA-CFBE-38EF98B4F484}"/>
            </a:ext>
          </a:extLst>
        </p:cNvPr>
        <p:cNvGrpSpPr/>
        <p:nvPr/>
      </p:nvGrpSpPr>
      <p:grpSpPr>
        <a:xfrm>
          <a:off x="0" y="0"/>
          <a:ext cx="0" cy="0"/>
          <a:chOff x="0" y="0"/>
          <a:chExt cx="0" cy="0"/>
        </a:xfrm>
      </p:grpSpPr>
      <p:sp>
        <p:nvSpPr>
          <p:cNvPr id="2" name="Freeform 2">
            <a:extLst>
              <a:ext uri="{FF2B5EF4-FFF2-40B4-BE49-F238E27FC236}">
                <a16:creationId xmlns:a16="http://schemas.microsoft.com/office/drawing/2014/main" id="{D2AAB7CA-5928-8265-14BD-E44FA4CE2E6E}"/>
              </a:ext>
            </a:extLst>
          </p:cNvPr>
          <p:cNvSpPr/>
          <p:nvPr/>
        </p:nvSpPr>
        <p:spPr>
          <a:xfrm>
            <a:off x="0" y="0"/>
            <a:ext cx="18585145" cy="11182476"/>
          </a:xfrm>
          <a:custGeom>
            <a:avLst/>
            <a:gdLst/>
            <a:ahLst/>
            <a:cxnLst/>
            <a:rect l="l" t="t" r="r" b="b"/>
            <a:pathLst>
              <a:path w="18585145" h="11182476">
                <a:moveTo>
                  <a:pt x="0" y="0"/>
                </a:moveTo>
                <a:lnTo>
                  <a:pt x="18585145" y="0"/>
                </a:lnTo>
                <a:lnTo>
                  <a:pt x="18585145" y="11182476"/>
                </a:lnTo>
                <a:lnTo>
                  <a:pt x="0" y="11182476"/>
                </a:lnTo>
                <a:lnTo>
                  <a:pt x="0" y="0"/>
                </a:lnTo>
                <a:close/>
              </a:path>
            </a:pathLst>
          </a:custGeom>
          <a:blipFill>
            <a:blip r:embed="rId3"/>
            <a:stretch>
              <a:fillRect t="-33099" b="-33099"/>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a:extLst>
              <a:ext uri="{FF2B5EF4-FFF2-40B4-BE49-F238E27FC236}">
                <a16:creationId xmlns:a16="http://schemas.microsoft.com/office/drawing/2014/main" id="{6F86DC77-7B67-0B7B-5B56-6A7A44CFD03F}"/>
              </a:ext>
            </a:extLst>
          </p:cNvPr>
          <p:cNvSpPr/>
          <p:nvPr/>
        </p:nvSpPr>
        <p:spPr>
          <a:xfrm>
            <a:off x="1673960" y="253599"/>
            <a:ext cx="10276407" cy="9004701"/>
          </a:xfrm>
          <a:custGeom>
            <a:avLst/>
            <a:gdLst/>
            <a:ahLst/>
            <a:cxnLst/>
            <a:rect l="l" t="t" r="r" b="b"/>
            <a:pathLst>
              <a:path w="10276407" h="9004701">
                <a:moveTo>
                  <a:pt x="0" y="0"/>
                </a:moveTo>
                <a:lnTo>
                  <a:pt x="10276406" y="0"/>
                </a:lnTo>
                <a:lnTo>
                  <a:pt x="10276406" y="9004701"/>
                </a:lnTo>
                <a:lnTo>
                  <a:pt x="0" y="9004701"/>
                </a:lnTo>
                <a:lnTo>
                  <a:pt x="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Freeform 4">
            <a:extLst>
              <a:ext uri="{FF2B5EF4-FFF2-40B4-BE49-F238E27FC236}">
                <a16:creationId xmlns:a16="http://schemas.microsoft.com/office/drawing/2014/main" id="{2AED7FB6-9ED0-E195-3EC4-9AB89144669E}"/>
              </a:ext>
            </a:extLst>
          </p:cNvPr>
          <p:cNvSpPr/>
          <p:nvPr/>
        </p:nvSpPr>
        <p:spPr>
          <a:xfrm>
            <a:off x="12698348" y="2576386"/>
            <a:ext cx="5428957" cy="7096001"/>
          </a:xfrm>
          <a:custGeom>
            <a:avLst/>
            <a:gdLst/>
            <a:ahLst/>
            <a:cxnLst/>
            <a:rect l="l" t="t" r="r" b="b"/>
            <a:pathLst>
              <a:path w="5428957" h="7096001">
                <a:moveTo>
                  <a:pt x="0" y="0"/>
                </a:moveTo>
                <a:lnTo>
                  <a:pt x="5428957" y="0"/>
                </a:lnTo>
                <a:lnTo>
                  <a:pt x="5428957" y="7096002"/>
                </a:lnTo>
                <a:lnTo>
                  <a:pt x="0" y="7096002"/>
                </a:lnTo>
                <a:lnTo>
                  <a:pt x="0" y="0"/>
                </a:lnTo>
                <a:close/>
              </a:path>
            </a:pathLst>
          </a:custGeom>
          <a:blipFill>
            <a:blip r:embed="rId6"/>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5" name="Group 5">
            <a:extLst>
              <a:ext uri="{FF2B5EF4-FFF2-40B4-BE49-F238E27FC236}">
                <a16:creationId xmlns:a16="http://schemas.microsoft.com/office/drawing/2014/main" id="{B5CA8223-F3AA-FFC4-845F-F04D0DEDACDE}"/>
              </a:ext>
            </a:extLst>
          </p:cNvPr>
          <p:cNvGrpSpPr/>
          <p:nvPr/>
        </p:nvGrpSpPr>
        <p:grpSpPr>
          <a:xfrm>
            <a:off x="418592" y="-71888"/>
            <a:ext cx="5203608" cy="1100588"/>
            <a:chOff x="0" y="-85725"/>
            <a:chExt cx="1370498" cy="289867"/>
          </a:xfrm>
        </p:grpSpPr>
        <p:sp>
          <p:nvSpPr>
            <p:cNvPr id="6" name="Freeform 6">
              <a:extLst>
                <a:ext uri="{FF2B5EF4-FFF2-40B4-BE49-F238E27FC236}">
                  <a16:creationId xmlns:a16="http://schemas.microsoft.com/office/drawing/2014/main" id="{D585BBFF-F82E-C088-8CCF-1954E4C74C96}"/>
                </a:ext>
              </a:extLst>
            </p:cNvPr>
            <p:cNvSpPr/>
            <p:nvPr/>
          </p:nvSpPr>
          <p:spPr>
            <a:xfrm>
              <a:off x="0" y="-42863"/>
              <a:ext cx="1370498" cy="204142"/>
            </a:xfrm>
            <a:custGeom>
              <a:avLst/>
              <a:gdLst/>
              <a:ahLst/>
              <a:cxnLst/>
              <a:rect l="l" t="t" r="r" b="b"/>
              <a:pathLst>
                <a:path w="1370498" h="204142">
                  <a:moveTo>
                    <a:pt x="75878" y="0"/>
                  </a:moveTo>
                  <a:lnTo>
                    <a:pt x="1294620" y="0"/>
                  </a:lnTo>
                  <a:cubicBezTo>
                    <a:pt x="1314744" y="0"/>
                    <a:pt x="1334044" y="7994"/>
                    <a:pt x="1348274" y="22224"/>
                  </a:cubicBezTo>
                  <a:cubicBezTo>
                    <a:pt x="1362503" y="36454"/>
                    <a:pt x="1370498" y="55754"/>
                    <a:pt x="1370498" y="75878"/>
                  </a:cubicBezTo>
                  <a:lnTo>
                    <a:pt x="1370498" y="128264"/>
                  </a:lnTo>
                  <a:cubicBezTo>
                    <a:pt x="1370498" y="170170"/>
                    <a:pt x="1336526" y="204142"/>
                    <a:pt x="1294620" y="204142"/>
                  </a:cubicBezTo>
                  <a:lnTo>
                    <a:pt x="75878" y="204142"/>
                  </a:lnTo>
                  <a:cubicBezTo>
                    <a:pt x="55754" y="204142"/>
                    <a:pt x="36454" y="196148"/>
                    <a:pt x="22224" y="181918"/>
                  </a:cubicBezTo>
                  <a:cubicBezTo>
                    <a:pt x="7994" y="167688"/>
                    <a:pt x="0" y="148388"/>
                    <a:pt x="0" y="128264"/>
                  </a:cubicBezTo>
                  <a:lnTo>
                    <a:pt x="0" y="75878"/>
                  </a:lnTo>
                  <a:cubicBezTo>
                    <a:pt x="0" y="33972"/>
                    <a:pt x="33972" y="0"/>
                    <a:pt x="75878" y="0"/>
                  </a:cubicBezTo>
                  <a:close/>
                </a:path>
              </a:pathLst>
            </a:custGeom>
            <a:solidFill>
              <a:srgbClr val="F8355A"/>
            </a:solid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dirty="0">
                <a:ln>
                  <a:noFill/>
                </a:ln>
                <a:solidFill>
                  <a:prstClr val="black"/>
                </a:solidFill>
                <a:effectLst/>
                <a:uLnTx/>
                <a:uFillTx/>
                <a:latin typeface="Calibri"/>
                <a:ea typeface="맑은 고딕" panose="020B0503020000020004" pitchFamily="50" charset="-127"/>
                <a:cs typeface="+mn-cs"/>
              </a:endParaRPr>
            </a:p>
          </p:txBody>
        </p:sp>
        <p:sp>
          <p:nvSpPr>
            <p:cNvPr id="7" name="TextBox 7">
              <a:extLst>
                <a:ext uri="{FF2B5EF4-FFF2-40B4-BE49-F238E27FC236}">
                  <a16:creationId xmlns:a16="http://schemas.microsoft.com/office/drawing/2014/main" id="{BBDA9D52-69C7-4FA9-E883-7CEBD5F50DBD}"/>
                </a:ext>
              </a:extLst>
            </p:cNvPr>
            <p:cNvSpPr txBox="1"/>
            <p:nvPr/>
          </p:nvSpPr>
          <p:spPr>
            <a:xfrm>
              <a:off x="0" y="-85725"/>
              <a:ext cx="1370498" cy="289867"/>
            </a:xfrm>
            <a:prstGeom prst="rect">
              <a:avLst/>
            </a:prstGeom>
          </p:spPr>
          <p:txBody>
            <a:bodyPr lIns="50800" tIns="50800" rIns="50800" bIns="50800" rtlCol="0" anchor="ctr"/>
            <a:lstStyle/>
            <a:p>
              <a:pPr marL="0" marR="0" lvl="0" indent="0" algn="ctr" defTabSz="914400" rtl="0" eaLnBrk="1" fontAlgn="auto" latinLnBrk="0" hangingPunct="1">
                <a:lnSpc>
                  <a:spcPts val="5039"/>
                </a:lnSpc>
                <a:spcBef>
                  <a:spcPct val="0"/>
                </a:spcBef>
                <a:spcAft>
                  <a:spcPts val="0"/>
                </a:spcAft>
                <a:buClrTx/>
                <a:buSzTx/>
                <a:buFontTx/>
                <a:buNone/>
                <a:tabLst/>
                <a:defRPr/>
              </a:pPr>
              <a:r>
                <a:rPr kumimoji="0" lang="en-US" sz="3599" b="0" i="0" u="none" strike="noStrike" kern="1200" cap="none" spc="0" normalizeH="0" baseline="0" noProof="0" dirty="0" err="1">
                  <a:ln>
                    <a:noFill/>
                  </a:ln>
                  <a:solidFill>
                    <a:srgbClr val="FEFEFE"/>
                  </a:solidFill>
                  <a:effectLst/>
                  <a:uLnTx/>
                  <a:uFillTx/>
                  <a:latin typeface="TDTD떠나요"/>
                  <a:ea typeface="TDTD떠나요"/>
                  <a:cs typeface="TDTD떠나요"/>
                  <a:sym typeface="TDTD떠나요"/>
                </a:rPr>
                <a:t>놀이로</a:t>
              </a:r>
              <a:r>
                <a:rPr kumimoji="0" lang="en-US" sz="3599" b="0" i="0" u="none" strike="noStrike" kern="1200" cap="none" spc="0" normalizeH="0" baseline="0" noProof="0" dirty="0">
                  <a:ln>
                    <a:noFill/>
                  </a:ln>
                  <a:solidFill>
                    <a:srgbClr val="FEFEFE"/>
                  </a:solidFill>
                  <a:effectLst/>
                  <a:uLnTx/>
                  <a:uFillTx/>
                  <a:latin typeface="TDTD떠나요"/>
                  <a:ea typeface="TDTD떠나요"/>
                  <a:cs typeface="TDTD떠나요"/>
                  <a:sym typeface="TDTD떠나요"/>
                </a:rPr>
                <a:t> </a:t>
              </a:r>
              <a:r>
                <a:rPr kumimoji="0" lang="en-US" sz="3599" b="0" i="0" u="none" strike="noStrike" kern="1200" cap="none" spc="0" normalizeH="0" baseline="0" noProof="0" dirty="0" err="1">
                  <a:ln>
                    <a:noFill/>
                  </a:ln>
                  <a:solidFill>
                    <a:srgbClr val="FEFEFE"/>
                  </a:solidFill>
                  <a:effectLst/>
                  <a:uLnTx/>
                  <a:uFillTx/>
                  <a:latin typeface="TDTD떠나요"/>
                  <a:ea typeface="TDTD떠나요"/>
                  <a:cs typeface="TDTD떠나요"/>
                  <a:sym typeface="TDTD떠나요"/>
                </a:rPr>
                <a:t>배우는</a:t>
              </a:r>
              <a:r>
                <a:rPr kumimoji="0" lang="en-US" sz="3599" b="0" i="0" u="none" strike="noStrike" kern="1200" cap="none" spc="0" normalizeH="0" baseline="0" noProof="0" dirty="0">
                  <a:ln>
                    <a:noFill/>
                  </a:ln>
                  <a:solidFill>
                    <a:srgbClr val="FEFEFE"/>
                  </a:solidFill>
                  <a:effectLst/>
                  <a:uLnTx/>
                  <a:uFillTx/>
                  <a:latin typeface="TDTD떠나요"/>
                  <a:ea typeface="TDTD떠나요"/>
                  <a:cs typeface="TDTD떠나요"/>
                  <a:sym typeface="TDTD떠나요"/>
                </a:rPr>
                <a:t> </a:t>
              </a:r>
              <a:r>
                <a:rPr kumimoji="0" lang="en-US" sz="3599" b="0" i="0" u="none" strike="noStrike" kern="1200" cap="none" spc="0" normalizeH="0" baseline="0" noProof="0" dirty="0" err="1">
                  <a:ln>
                    <a:noFill/>
                  </a:ln>
                  <a:solidFill>
                    <a:srgbClr val="FEFEFE"/>
                  </a:solidFill>
                  <a:effectLst/>
                  <a:uLnTx/>
                  <a:uFillTx/>
                  <a:latin typeface="TDTD떠나요"/>
                  <a:ea typeface="TDTD떠나요"/>
                  <a:cs typeface="TDTD떠나요"/>
                  <a:sym typeface="TDTD떠나요"/>
                </a:rPr>
                <a:t>진로교실</a:t>
              </a:r>
              <a:endParaRPr kumimoji="0" lang="en-US" sz="3599" b="0" i="0" u="none" strike="noStrike" kern="1200" cap="none" spc="0" normalizeH="0" baseline="0" noProof="0" dirty="0">
                <a:ln>
                  <a:noFill/>
                </a:ln>
                <a:solidFill>
                  <a:srgbClr val="FEFEFE"/>
                </a:solidFill>
                <a:effectLst/>
                <a:uLnTx/>
                <a:uFillTx/>
                <a:latin typeface="TDTD떠나요"/>
                <a:ea typeface="TDTD떠나요"/>
                <a:cs typeface="TDTD떠나요"/>
                <a:sym typeface="TDTD떠나요"/>
              </a:endParaRPr>
            </a:p>
          </p:txBody>
        </p:sp>
      </p:grpSp>
      <p:sp>
        <p:nvSpPr>
          <p:cNvPr id="8" name="TextBox 8">
            <a:extLst>
              <a:ext uri="{FF2B5EF4-FFF2-40B4-BE49-F238E27FC236}">
                <a16:creationId xmlns:a16="http://schemas.microsoft.com/office/drawing/2014/main" id="{62A1E6F0-04B7-9449-3A70-57E7DDF6F391}"/>
              </a:ext>
            </a:extLst>
          </p:cNvPr>
          <p:cNvSpPr txBox="1"/>
          <p:nvPr/>
        </p:nvSpPr>
        <p:spPr>
          <a:xfrm>
            <a:off x="3306930" y="4574974"/>
            <a:ext cx="7010466" cy="3204977"/>
          </a:xfrm>
          <a:prstGeom prst="rect">
            <a:avLst/>
          </a:prstGeom>
        </p:spPr>
        <p:txBody>
          <a:bodyPr lIns="0" tIns="0" rIns="0" bIns="0" rtlCol="0" anchor="t">
            <a:spAutoFit/>
          </a:bodyPr>
          <a:lstStyle/>
          <a:p>
            <a:pPr marL="0" marR="0" lvl="0" indent="0" algn="ctr" defTabSz="914400" rtl="0" eaLnBrk="1" fontAlgn="auto" latinLnBrk="0" hangingPunct="1">
              <a:lnSpc>
                <a:spcPts val="12880"/>
              </a:lnSpc>
              <a:spcBef>
                <a:spcPts val="0"/>
              </a:spcBef>
              <a:spcAft>
                <a:spcPts val="0"/>
              </a:spcAft>
              <a:buClrTx/>
              <a:buSzTx/>
              <a:buFontTx/>
              <a:buNone/>
              <a:tabLst/>
              <a:defRPr/>
            </a:pPr>
            <a:r>
              <a:rPr kumimoji="0" lang="en-US" sz="9200" b="0" i="0" u="none" strike="noStrike" kern="1200" cap="none" spc="0" normalizeH="0" baseline="0" noProof="0">
                <a:ln>
                  <a:noFill/>
                </a:ln>
                <a:solidFill>
                  <a:srgbClr val="000000"/>
                </a:solidFill>
                <a:effectLst/>
                <a:uLnTx/>
                <a:uFillTx/>
                <a:latin typeface="210 네버랜드"/>
                <a:ea typeface="210 네버랜드"/>
                <a:cs typeface="210 네버랜드"/>
                <a:sym typeface="210 네버랜드"/>
              </a:rPr>
              <a:t>미래사회카드</a:t>
            </a:r>
          </a:p>
          <a:p>
            <a:pPr marL="0" marR="0" lvl="0" indent="0" algn="ctr" defTabSz="914400" rtl="0" eaLnBrk="1" fontAlgn="auto" latinLnBrk="0" hangingPunct="1">
              <a:lnSpc>
                <a:spcPts val="12880"/>
              </a:lnSpc>
              <a:spcBef>
                <a:spcPts val="0"/>
              </a:spcBef>
              <a:spcAft>
                <a:spcPts val="0"/>
              </a:spcAft>
              <a:buClrTx/>
              <a:buSzTx/>
              <a:buFontTx/>
              <a:buNone/>
              <a:tabLst/>
              <a:defRPr/>
            </a:pPr>
            <a:r>
              <a:rPr kumimoji="0" lang="en-US" sz="9200" b="0" i="0" u="none" strike="noStrike" kern="1200" cap="none" spc="0" normalizeH="0" baseline="0" noProof="0">
                <a:ln>
                  <a:noFill/>
                </a:ln>
                <a:solidFill>
                  <a:srgbClr val="B14558"/>
                </a:solidFill>
                <a:effectLst/>
                <a:uLnTx/>
                <a:uFillTx/>
                <a:latin typeface="210 네버랜드"/>
                <a:ea typeface="210 네버랜드"/>
                <a:cs typeface="210 네버랜드"/>
                <a:sym typeface="210 네버랜드"/>
              </a:rPr>
              <a:t>강의용</a:t>
            </a:r>
            <a:r>
              <a:rPr kumimoji="0" lang="en-US" sz="9200" b="0" i="0" u="none" strike="noStrike" kern="1200" cap="none" spc="0" normalizeH="0" baseline="0" noProof="0">
                <a:ln>
                  <a:noFill/>
                </a:ln>
                <a:solidFill>
                  <a:srgbClr val="000000"/>
                </a:solidFill>
                <a:effectLst/>
                <a:uLnTx/>
                <a:uFillTx/>
                <a:latin typeface="210 네버랜드"/>
                <a:ea typeface="210 네버랜드"/>
                <a:cs typeface="210 네버랜드"/>
                <a:sym typeface="210 네버랜드"/>
              </a:rPr>
              <a:t> PPT</a:t>
            </a:r>
          </a:p>
        </p:txBody>
      </p:sp>
    </p:spTree>
    <p:extLst>
      <p:ext uri="{BB962C8B-B14F-4D97-AF65-F5344CB8AC3E}">
        <p14:creationId xmlns:p14="http://schemas.microsoft.com/office/powerpoint/2010/main" val="305345992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graphicFrame>
        <p:nvGraphicFramePr>
          <p:cNvPr id="9" name="표 8">
            <a:extLst>
              <a:ext uri="{FF2B5EF4-FFF2-40B4-BE49-F238E27FC236}">
                <a16:creationId xmlns:a16="http://schemas.microsoft.com/office/drawing/2014/main" id="{97E7F95F-ABAE-9F70-C7BC-31F71AAA9242}"/>
              </a:ext>
            </a:extLst>
          </p:cNvPr>
          <p:cNvGraphicFramePr>
            <a:graphicFrameLocks noGrp="1"/>
          </p:cNvGraphicFramePr>
          <p:nvPr>
            <p:extLst>
              <p:ext uri="{D42A27DB-BD31-4B8C-83A1-F6EECF244321}">
                <p14:modId xmlns:p14="http://schemas.microsoft.com/office/powerpoint/2010/main" val="1542459643"/>
              </p:ext>
            </p:extLst>
          </p:nvPr>
        </p:nvGraphicFramePr>
        <p:xfrm>
          <a:off x="304800" y="1061047"/>
          <a:ext cx="17449800" cy="8991596"/>
        </p:xfrm>
        <a:graphic>
          <a:graphicData uri="http://schemas.openxmlformats.org/drawingml/2006/table">
            <a:tbl>
              <a:tblPr bandRow="1">
                <a:tableStyleId>{2A488322-F2BA-4B5B-9748-0D474271808F}</a:tableStyleId>
              </a:tblPr>
              <a:tblGrid>
                <a:gridCol w="2181225">
                  <a:extLst>
                    <a:ext uri="{9D8B030D-6E8A-4147-A177-3AD203B41FA5}">
                      <a16:colId xmlns:a16="http://schemas.microsoft.com/office/drawing/2014/main" val="3902211935"/>
                    </a:ext>
                  </a:extLst>
                </a:gridCol>
                <a:gridCol w="2181225">
                  <a:extLst>
                    <a:ext uri="{9D8B030D-6E8A-4147-A177-3AD203B41FA5}">
                      <a16:colId xmlns:a16="http://schemas.microsoft.com/office/drawing/2014/main" val="3566562996"/>
                    </a:ext>
                  </a:extLst>
                </a:gridCol>
                <a:gridCol w="2181225">
                  <a:extLst>
                    <a:ext uri="{9D8B030D-6E8A-4147-A177-3AD203B41FA5}">
                      <a16:colId xmlns:a16="http://schemas.microsoft.com/office/drawing/2014/main" val="3127587669"/>
                    </a:ext>
                  </a:extLst>
                </a:gridCol>
                <a:gridCol w="2181225">
                  <a:extLst>
                    <a:ext uri="{9D8B030D-6E8A-4147-A177-3AD203B41FA5}">
                      <a16:colId xmlns:a16="http://schemas.microsoft.com/office/drawing/2014/main" val="336364649"/>
                    </a:ext>
                  </a:extLst>
                </a:gridCol>
                <a:gridCol w="2181225">
                  <a:extLst>
                    <a:ext uri="{9D8B030D-6E8A-4147-A177-3AD203B41FA5}">
                      <a16:colId xmlns:a16="http://schemas.microsoft.com/office/drawing/2014/main" val="873716143"/>
                    </a:ext>
                  </a:extLst>
                </a:gridCol>
                <a:gridCol w="2181225">
                  <a:extLst>
                    <a:ext uri="{9D8B030D-6E8A-4147-A177-3AD203B41FA5}">
                      <a16:colId xmlns:a16="http://schemas.microsoft.com/office/drawing/2014/main" val="4125490150"/>
                    </a:ext>
                  </a:extLst>
                </a:gridCol>
                <a:gridCol w="2181225">
                  <a:extLst>
                    <a:ext uri="{9D8B030D-6E8A-4147-A177-3AD203B41FA5}">
                      <a16:colId xmlns:a16="http://schemas.microsoft.com/office/drawing/2014/main" val="2147475842"/>
                    </a:ext>
                  </a:extLst>
                </a:gridCol>
                <a:gridCol w="2181225">
                  <a:extLst>
                    <a:ext uri="{9D8B030D-6E8A-4147-A177-3AD203B41FA5}">
                      <a16:colId xmlns:a16="http://schemas.microsoft.com/office/drawing/2014/main" val="1729881469"/>
                    </a:ext>
                  </a:extLst>
                </a:gridCol>
              </a:tblGrid>
              <a:tr h="888059">
                <a:tc>
                  <a:txBody>
                    <a:bodyPr/>
                    <a:lstStyle/>
                    <a:p>
                      <a:pPr marL="0" indent="0" algn="ctr" fontAlgn="ctr">
                        <a:buNone/>
                      </a:pP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인공지능</a:t>
                      </a:r>
                    </a:p>
                  </a:txBody>
                  <a:tcPr marL="0" marR="0" marT="0"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en-US" sz="2000" b="0" i="0" u="none" strike="noStrike">
                          <a:solidFill>
                            <a:srgbClr val="000000"/>
                          </a:solidFill>
                          <a:effectLst/>
                          <a:latin typeface="맑은 고딕" panose="020B0503020000020004" pitchFamily="50" charset="-127"/>
                          <a:ea typeface="맑은 고딕" panose="020B0503020000020004" pitchFamily="50" charset="-127"/>
                        </a:rPr>
                        <a:t>3D</a:t>
                      </a: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프린팅</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해양보호</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크라우드 펀딩</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고령화</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온라인 학습</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디지털 거버넌스</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스마트 홈</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2745479120"/>
                  </a:ext>
                </a:extLst>
              </a:tr>
              <a:tr h="900393">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사물인터넷</a:t>
                      </a:r>
                    </a:p>
                  </a:txBody>
                  <a:tcPr marL="0" marR="0" marT="0"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우주탐사</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산림복원</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디지털 마케팅</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도시화</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en-US" sz="2000" b="0" i="0" u="none" strike="noStrike">
                          <a:solidFill>
                            <a:srgbClr val="000000"/>
                          </a:solidFill>
                          <a:effectLst/>
                          <a:latin typeface="맑은 고딕" panose="020B0503020000020004" pitchFamily="50" charset="-127"/>
                          <a:ea typeface="맑은 고딕" panose="020B0503020000020004" pitchFamily="50" charset="-127"/>
                        </a:rPr>
                        <a:t>AI </a:t>
                      </a: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교사</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전자 투표</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자율주행 가전</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970451675"/>
                  </a:ext>
                </a:extLst>
              </a:tr>
              <a:tr h="900393">
                <a:tc>
                  <a:txBody>
                    <a:bodyPr/>
                    <a:lstStyle/>
                    <a:p>
                      <a:pPr algn="ctr" fontAlgn="ctr"/>
                      <a:r>
                        <a:rPr lang="en-US" sz="2000" b="0" i="0" u="none" strike="noStrike" dirty="0">
                          <a:solidFill>
                            <a:srgbClr val="000000"/>
                          </a:solidFill>
                          <a:effectLst/>
                          <a:latin typeface="맑은 고딕" panose="020B0503020000020004" pitchFamily="50" charset="-127"/>
                          <a:ea typeface="맑은 고딕" panose="020B0503020000020004" pitchFamily="50" charset="-127"/>
                        </a:rPr>
                        <a:t>5G</a:t>
                      </a: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통신망</a:t>
                      </a:r>
                    </a:p>
                  </a:txBody>
                  <a:tcPr marL="0" marR="0" marT="0"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디지털 헬스케어</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에너지 저장</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글로벌화</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교육 혁신</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맞춤형 학습</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데이터 프라이버시</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에너지 하우스</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486324482"/>
                  </a:ext>
                </a:extLst>
              </a:tr>
              <a:tr h="900393">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양자컴퓨팅</a:t>
                      </a:r>
                    </a:p>
                  </a:txBody>
                  <a:tcPr marL="0" marR="0" marT="0"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유전자 치료</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환경 모니터링</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기술 스타트업</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사회적 불평등</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평생 학습</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디지털 아이덴티티</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공유 주거</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3793111"/>
                  </a:ext>
                </a:extLst>
              </a:tr>
              <a:tr h="900393">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로봇공학</a:t>
                      </a:r>
                    </a:p>
                  </a:txBody>
                  <a:tcPr marL="0" marR="0" marT="0"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로봇 반려동물</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친환경 건축</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핀테크</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다문화 사회</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글로벌 학습</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바이오 메트릭스</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도시 농업</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200000324"/>
                  </a:ext>
                </a:extLst>
              </a:tr>
              <a:tr h="900393">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자율주행</a:t>
                      </a:r>
                    </a:p>
                  </a:txBody>
                  <a:tcPr marL="0" marR="0" marT="0"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기후 변화</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디지털 경제</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사이버 보안</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사회적 책임</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언어 학습</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로봇 법률</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맞춤형 주거</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1869370257"/>
                  </a:ext>
                </a:extLst>
              </a:tr>
              <a:tr h="900393">
                <a:tc>
                  <a:txBody>
                    <a:bodyPr/>
                    <a:lstStyle/>
                    <a:p>
                      <a:pPr algn="ctr" fontAlgn="ctr"/>
                      <a:r>
                        <a:rPr lang="ko-KR" altLang="en-US" sz="2000" b="0" i="0" u="none" strike="noStrike" dirty="0" err="1">
                          <a:solidFill>
                            <a:srgbClr val="000000"/>
                          </a:solidFill>
                          <a:effectLst/>
                          <a:latin typeface="맑은 고딕" panose="020B0503020000020004" pitchFamily="50" charset="-127"/>
                          <a:ea typeface="맑은 고딕" panose="020B0503020000020004" pitchFamily="50" charset="-127"/>
                        </a:rPr>
                        <a:t>드론</a:t>
                      </a:r>
                      <a:endParaRPr lang="ko-KR" altLang="en-US" sz="2000" b="0" i="0" u="none" strike="noStrike" dirty="0">
                        <a:solidFill>
                          <a:srgbClr val="000000"/>
                        </a:solidFill>
                        <a:effectLst/>
                        <a:latin typeface="맑은 고딕" panose="020B0503020000020004" pitchFamily="50" charset="-127"/>
                        <a:ea typeface="맑은 고딕" panose="020B0503020000020004" pitchFamily="50" charset="-127"/>
                      </a:endParaRPr>
                    </a:p>
                  </a:txBody>
                  <a:tcPr marL="0" marR="0" marT="0"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탄소 중립</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공유 경제</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스마트 계약</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디지털 격차</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인터랙티브 학습</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en-US" sz="2000" b="0" i="0" u="none" strike="noStrike">
                          <a:solidFill>
                            <a:srgbClr val="000000"/>
                          </a:solidFill>
                          <a:effectLst/>
                          <a:latin typeface="맑은 고딕" panose="020B0503020000020004" pitchFamily="50" charset="-127"/>
                          <a:ea typeface="맑은 고딕" panose="020B0503020000020004" pitchFamily="50" charset="-127"/>
                        </a:rPr>
                        <a:t>AI </a:t>
                      </a: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법률</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휴양지 주거</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724029910"/>
                  </a:ext>
                </a:extLst>
              </a:tr>
              <a:tr h="900393">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혼합현실</a:t>
                      </a:r>
                    </a:p>
                  </a:txBody>
                  <a:tcPr marL="0" marR="0" marT="0"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자원 재활용</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원격 근무</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디지털 트윈</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젠더 평등</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가상 교실</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기본 소득</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스마트 보안</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523579048"/>
                  </a:ext>
                </a:extLst>
              </a:tr>
              <a:tr h="900393">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블록체인</a:t>
                      </a:r>
                    </a:p>
                  </a:txBody>
                  <a:tcPr marL="0" marR="0" marT="0"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수소 에너지</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프리랜서 경제</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에너지 거래</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교통 혁신</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사회적 학습</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노동 법규</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a:solidFill>
                            <a:srgbClr val="000000"/>
                          </a:solidFill>
                          <a:effectLst/>
                          <a:latin typeface="맑은 고딕" panose="020B0503020000020004" pitchFamily="50" charset="-127"/>
                          <a:ea typeface="맑은 고딕" panose="020B0503020000020004" pitchFamily="50" charset="-127"/>
                        </a:rPr>
                        <a:t>스마트 리모델링</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294718567"/>
                  </a:ext>
                </a:extLst>
              </a:tr>
              <a:tr h="900393">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스마트 시티</a:t>
                      </a:r>
                    </a:p>
                  </a:txBody>
                  <a:tcPr marL="0" marR="0" marT="0"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스마트 농업</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자동화</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스마트 리테일</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물류 혁신</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환경 학습</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디지털 참여</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fontAlgn="ctr"/>
                      <a:r>
                        <a:rPr lang="ko-KR" altLang="en-US" sz="2000" b="0" i="0" u="none" strike="noStrike" dirty="0">
                          <a:solidFill>
                            <a:srgbClr val="000000"/>
                          </a:solidFill>
                          <a:effectLst/>
                          <a:latin typeface="맑은 고딕" panose="020B0503020000020004" pitchFamily="50" charset="-127"/>
                          <a:ea typeface="맑은 고딕" panose="020B0503020000020004" pitchFamily="50" charset="-127"/>
                        </a:rPr>
                        <a:t>스마트 패션</a:t>
                      </a:r>
                    </a:p>
                  </a:txBody>
                  <a:tcPr marL="9525" marR="9525" marT="9525" marB="0"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945485899"/>
                  </a:ext>
                </a:extLst>
              </a:tr>
            </a:tbl>
          </a:graphicData>
        </a:graphic>
      </p:graphicFrame>
      <p:sp>
        <p:nvSpPr>
          <p:cNvPr id="10" name="TextBox 9">
            <a:extLst>
              <a:ext uri="{FF2B5EF4-FFF2-40B4-BE49-F238E27FC236}">
                <a16:creationId xmlns:a16="http://schemas.microsoft.com/office/drawing/2014/main" id="{F910577D-A97E-EF7D-5ACF-83647106BD37}"/>
              </a:ext>
            </a:extLst>
          </p:cNvPr>
          <p:cNvSpPr txBox="1"/>
          <p:nvPr/>
        </p:nvSpPr>
        <p:spPr>
          <a:xfrm>
            <a:off x="6934200" y="268828"/>
            <a:ext cx="6629400" cy="707886"/>
          </a:xfrm>
          <a:prstGeom prst="rect">
            <a:avLst/>
          </a:prstGeom>
          <a:noFill/>
        </p:spPr>
        <p:txBody>
          <a:bodyPr wrap="square" rtlCol="0">
            <a:spAutoFit/>
          </a:bodyPr>
          <a:lstStyle/>
          <a:p>
            <a:r>
              <a:rPr lang="ko-KR" altLang="en-US" sz="4000" dirty="0"/>
              <a:t>미래사회카드 구성</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571239" y="2069938"/>
            <a:ext cx="17145523" cy="8745756"/>
          </a:xfrm>
          <a:custGeom>
            <a:avLst/>
            <a:gdLst/>
            <a:ahLst/>
            <a:cxnLst/>
            <a:rect l="l" t="t" r="r" b="b"/>
            <a:pathLst>
              <a:path w="17145523" h="8745756">
                <a:moveTo>
                  <a:pt x="0" y="0"/>
                </a:moveTo>
                <a:lnTo>
                  <a:pt x="17145522" y="0"/>
                </a:lnTo>
                <a:lnTo>
                  <a:pt x="17145522" y="8745756"/>
                </a:lnTo>
                <a:lnTo>
                  <a:pt x="0" y="8745756"/>
                </a:lnTo>
                <a:lnTo>
                  <a:pt x="0" y="0"/>
                </a:lnTo>
                <a:close/>
              </a:path>
            </a:pathLst>
          </a:custGeom>
          <a:blipFill>
            <a:blip r:embed="rId3"/>
            <a:stretch>
              <a:fillRect t="-8527" b="-1747"/>
            </a:stretch>
          </a:blipFill>
        </p:spPr>
        <p:txBody>
          <a:bodyPr/>
          <a:lstStyle/>
          <a:p>
            <a:endParaRPr lang="ko-KR" altLang="en-US" dirty="0"/>
          </a:p>
        </p:txBody>
      </p:sp>
      <p:sp>
        <p:nvSpPr>
          <p:cNvPr id="3" name="Freeform 3"/>
          <p:cNvSpPr/>
          <p:nvPr/>
        </p:nvSpPr>
        <p:spPr>
          <a:xfrm>
            <a:off x="0" y="443484"/>
            <a:ext cx="7930690" cy="1268910"/>
          </a:xfrm>
          <a:custGeom>
            <a:avLst/>
            <a:gdLst/>
            <a:ahLst/>
            <a:cxnLst/>
            <a:rect l="l" t="t" r="r" b="b"/>
            <a:pathLst>
              <a:path w="7930690" h="1268910">
                <a:moveTo>
                  <a:pt x="0" y="0"/>
                </a:moveTo>
                <a:lnTo>
                  <a:pt x="7930690" y="0"/>
                </a:lnTo>
                <a:lnTo>
                  <a:pt x="7930690" y="1268910"/>
                </a:lnTo>
                <a:lnTo>
                  <a:pt x="0" y="1268910"/>
                </a:lnTo>
                <a:lnTo>
                  <a:pt x="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endParaRPr lang="ko-KR" altLang="en-US"/>
          </a:p>
        </p:txBody>
      </p:sp>
      <p:sp>
        <p:nvSpPr>
          <p:cNvPr id="4" name="TextBox 4"/>
          <p:cNvSpPr txBox="1"/>
          <p:nvPr/>
        </p:nvSpPr>
        <p:spPr>
          <a:xfrm>
            <a:off x="143086" y="690622"/>
            <a:ext cx="7553114" cy="688909"/>
          </a:xfrm>
          <a:prstGeom prst="rect">
            <a:avLst/>
          </a:prstGeom>
        </p:spPr>
        <p:txBody>
          <a:bodyPr wrap="square" lIns="0" tIns="0" rIns="0" bIns="0" rtlCol="0" anchor="t">
            <a:spAutoFit/>
          </a:bodyPr>
          <a:lstStyle/>
          <a:p>
            <a:pPr algn="ctr">
              <a:lnSpc>
                <a:spcPts val="5599"/>
              </a:lnSpc>
            </a:pPr>
            <a:r>
              <a:rPr lang="en-US" sz="3999" dirty="0" err="1">
                <a:solidFill>
                  <a:srgbClr val="FEFEFE"/>
                </a:solidFill>
                <a:latin typeface="210 디딤고딕 Bold"/>
                <a:ea typeface="210 디딤고딕 Bold"/>
                <a:cs typeface="210 디딤고딕 Bold"/>
                <a:sym typeface="210 디딤고딕 Bold"/>
              </a:rPr>
              <a:t>몸풀기</a:t>
            </a:r>
            <a:r>
              <a:rPr lang="en-US" sz="3999" dirty="0">
                <a:solidFill>
                  <a:srgbClr val="FEFEFE"/>
                </a:solidFill>
                <a:latin typeface="210 디딤고딕 Bold"/>
                <a:ea typeface="210 디딤고딕 Bold"/>
                <a:cs typeface="210 디딤고딕 Bold"/>
                <a:sym typeface="210 디딤고딕 Bold"/>
              </a:rPr>
              <a:t> </a:t>
            </a:r>
            <a:r>
              <a:rPr lang="en-US" sz="3999" dirty="0" err="1">
                <a:solidFill>
                  <a:srgbClr val="FEFEFE"/>
                </a:solidFill>
                <a:latin typeface="210 디딤고딕 Bold"/>
                <a:ea typeface="210 디딤고딕 Bold"/>
                <a:cs typeface="210 디딤고딕 Bold"/>
                <a:sym typeface="210 디딤고딕 Bold"/>
              </a:rPr>
              <a:t>퀴즈</a:t>
            </a:r>
            <a:r>
              <a:rPr lang="en-US" sz="3999" dirty="0">
                <a:solidFill>
                  <a:srgbClr val="FEFEFE"/>
                </a:solidFill>
                <a:latin typeface="210 디딤고딕 Bold"/>
                <a:ea typeface="210 디딤고딕 Bold"/>
                <a:cs typeface="210 디딤고딕 Bold"/>
                <a:sym typeface="210 디딤고딕 Bold"/>
              </a:rPr>
              <a:t> &lt;</a:t>
            </a:r>
            <a:r>
              <a:rPr lang="en-US" sz="3999" dirty="0" err="1">
                <a:solidFill>
                  <a:srgbClr val="FEFEFE"/>
                </a:solidFill>
                <a:latin typeface="210 디딤고딕 Bold"/>
                <a:ea typeface="210 디딤고딕 Bold"/>
                <a:cs typeface="210 디딤고딕 Bold"/>
                <a:sym typeface="210 디딤고딕 Bold"/>
              </a:rPr>
              <a:t>어울리는</a:t>
            </a:r>
            <a:r>
              <a:rPr lang="en-US" sz="3999" dirty="0">
                <a:solidFill>
                  <a:srgbClr val="FEFEFE"/>
                </a:solidFill>
                <a:latin typeface="210 디딤고딕 Bold"/>
                <a:ea typeface="210 디딤고딕 Bold"/>
                <a:cs typeface="210 디딤고딕 Bold"/>
                <a:sym typeface="210 디딤고딕 Bold"/>
              </a:rPr>
              <a:t> </a:t>
            </a:r>
            <a:r>
              <a:rPr lang="en-US" sz="3999" dirty="0" err="1">
                <a:solidFill>
                  <a:srgbClr val="FEFEFE"/>
                </a:solidFill>
                <a:latin typeface="210 디딤고딕 Bold"/>
                <a:ea typeface="210 디딤고딕 Bold"/>
                <a:cs typeface="210 디딤고딕 Bold"/>
                <a:sym typeface="210 디딤고딕 Bold"/>
              </a:rPr>
              <a:t>그림</a:t>
            </a:r>
            <a:r>
              <a:rPr lang="en-US" sz="3999" dirty="0">
                <a:solidFill>
                  <a:srgbClr val="FEFEFE"/>
                </a:solidFill>
                <a:latin typeface="210 디딤고딕 Bold"/>
                <a:ea typeface="210 디딤고딕 Bold"/>
                <a:cs typeface="210 디딤고딕 Bold"/>
                <a:sym typeface="210 디딤고딕 Bold"/>
              </a:rPr>
              <a:t> </a:t>
            </a:r>
            <a:r>
              <a:rPr lang="en-US" sz="3999" dirty="0" err="1">
                <a:solidFill>
                  <a:srgbClr val="FEFEFE"/>
                </a:solidFill>
                <a:latin typeface="210 디딤고딕 Bold"/>
                <a:ea typeface="210 디딤고딕 Bold"/>
                <a:cs typeface="210 디딤고딕 Bold"/>
                <a:sym typeface="210 디딤고딕 Bold"/>
              </a:rPr>
              <a:t>찾기</a:t>
            </a:r>
            <a:r>
              <a:rPr lang="en-US" sz="3999" dirty="0">
                <a:solidFill>
                  <a:srgbClr val="FEFEFE"/>
                </a:solidFill>
                <a:latin typeface="210 디딤고딕 Bold"/>
                <a:ea typeface="210 디딤고딕 Bold"/>
                <a:cs typeface="210 디딤고딕 Bold"/>
                <a:sym typeface="210 디딤고딕 Bold"/>
              </a:rPr>
              <a:t>&gt;</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0"/>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3"/>
            <a:stretch>
              <a:fillRect/>
            </a:stretch>
          </a:blipFill>
        </p:spPr>
        <p:txBody>
          <a:bodyPr/>
          <a:lstStyle/>
          <a:p>
            <a:endParaRPr lang="ko-KR" altLang="en-US" dirty="0"/>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5721444" y="2837522"/>
            <a:ext cx="6845112" cy="4611955"/>
          </a:xfrm>
          <a:custGeom>
            <a:avLst/>
            <a:gdLst/>
            <a:ahLst/>
            <a:cxnLst/>
            <a:rect l="l" t="t" r="r" b="b"/>
            <a:pathLst>
              <a:path w="6845112" h="4611955">
                <a:moveTo>
                  <a:pt x="0" y="0"/>
                </a:moveTo>
                <a:lnTo>
                  <a:pt x="6845112" y="0"/>
                </a:lnTo>
                <a:lnTo>
                  <a:pt x="6845112" y="4611956"/>
                </a:lnTo>
                <a:lnTo>
                  <a:pt x="0" y="4611956"/>
                </a:lnTo>
                <a:lnTo>
                  <a:pt x="0" y="0"/>
                </a:lnTo>
                <a:close/>
              </a:path>
            </a:pathLst>
          </a:custGeom>
          <a:blipFill>
            <a:blip r:embed="rId3"/>
            <a:stretch>
              <a:fillRect/>
            </a:stretch>
          </a:blipFill>
        </p:spPr>
        <p:txBody>
          <a:bodyPr/>
          <a:lstStyle/>
          <a:p>
            <a:endParaRPr lang="ko-KR" altLang="en-US"/>
          </a:p>
        </p:txBody>
      </p:sp>
      <p:sp>
        <p:nvSpPr>
          <p:cNvPr id="3" name="Freeform 3"/>
          <p:cNvSpPr/>
          <p:nvPr/>
        </p:nvSpPr>
        <p:spPr>
          <a:xfrm>
            <a:off x="0" y="0"/>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4"/>
            <a:stretch>
              <a:fillRect/>
            </a:stretch>
          </a:blipFill>
        </p:spPr>
        <p:txBody>
          <a:bodyPr/>
          <a:lstStyle/>
          <a:p>
            <a:endParaRPr lang="ko-KR" altLang="en-US"/>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88189" y="0"/>
            <a:ext cx="18199811" cy="10237394"/>
          </a:xfrm>
          <a:custGeom>
            <a:avLst/>
            <a:gdLst/>
            <a:ahLst/>
            <a:cxnLst/>
            <a:rect l="l" t="t" r="r" b="b"/>
            <a:pathLst>
              <a:path w="18199811" h="10237394">
                <a:moveTo>
                  <a:pt x="0" y="0"/>
                </a:moveTo>
                <a:lnTo>
                  <a:pt x="18199811" y="0"/>
                </a:lnTo>
                <a:lnTo>
                  <a:pt x="18199811" y="10237394"/>
                </a:lnTo>
                <a:lnTo>
                  <a:pt x="0" y="10237394"/>
                </a:lnTo>
                <a:lnTo>
                  <a:pt x="0" y="0"/>
                </a:lnTo>
                <a:close/>
              </a:path>
            </a:pathLst>
          </a:custGeom>
          <a:blipFill>
            <a:blip r:embed="rId3"/>
            <a:stretch>
              <a:fillRect/>
            </a:stretch>
          </a:blipFill>
        </p:spPr>
        <p:txBody>
          <a:bodyPr/>
          <a:lstStyle/>
          <a:p>
            <a:endParaRPr lang="ko-KR" altLang="en-US"/>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100152"/>
            <a:ext cx="18288000" cy="10387152"/>
          </a:xfrm>
          <a:custGeom>
            <a:avLst/>
            <a:gdLst/>
            <a:ahLst/>
            <a:cxnLst/>
            <a:rect l="l" t="t" r="r" b="b"/>
            <a:pathLst>
              <a:path w="18288000" h="10387152">
                <a:moveTo>
                  <a:pt x="0" y="0"/>
                </a:moveTo>
                <a:lnTo>
                  <a:pt x="18288000" y="0"/>
                </a:lnTo>
                <a:lnTo>
                  <a:pt x="18288000" y="10387152"/>
                </a:lnTo>
                <a:lnTo>
                  <a:pt x="0" y="10387152"/>
                </a:lnTo>
                <a:lnTo>
                  <a:pt x="0" y="0"/>
                </a:lnTo>
                <a:close/>
              </a:path>
            </a:pathLst>
          </a:custGeom>
          <a:blipFill>
            <a:blip r:embed="rId3"/>
            <a:stretch>
              <a:fillRect l="-486" r="-486"/>
            </a:stretch>
          </a:blipFill>
        </p:spPr>
        <p:txBody>
          <a:bodyPr/>
          <a:lstStyle/>
          <a:p>
            <a:endParaRPr lang="ko-KR" altLang="en-US"/>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5721444" y="2837522"/>
            <a:ext cx="6845112" cy="4611955"/>
          </a:xfrm>
          <a:custGeom>
            <a:avLst/>
            <a:gdLst/>
            <a:ahLst/>
            <a:cxnLst/>
            <a:rect l="l" t="t" r="r" b="b"/>
            <a:pathLst>
              <a:path w="6845112" h="4611955">
                <a:moveTo>
                  <a:pt x="0" y="0"/>
                </a:moveTo>
                <a:lnTo>
                  <a:pt x="6845112" y="0"/>
                </a:lnTo>
                <a:lnTo>
                  <a:pt x="6845112" y="4611956"/>
                </a:lnTo>
                <a:lnTo>
                  <a:pt x="0" y="4611956"/>
                </a:lnTo>
                <a:lnTo>
                  <a:pt x="0" y="0"/>
                </a:lnTo>
                <a:close/>
              </a:path>
            </a:pathLst>
          </a:custGeom>
          <a:blipFill>
            <a:blip r:embed="rId3"/>
            <a:stretch>
              <a:fillRect/>
            </a:stretch>
          </a:blipFill>
        </p:spPr>
        <p:txBody>
          <a:bodyPr/>
          <a:lstStyle/>
          <a:p>
            <a:endParaRPr lang="ko-KR" altLang="en-US"/>
          </a:p>
        </p:txBody>
      </p:sp>
      <p:sp>
        <p:nvSpPr>
          <p:cNvPr id="3" name="Freeform 3"/>
          <p:cNvSpPr/>
          <p:nvPr/>
        </p:nvSpPr>
        <p:spPr>
          <a:xfrm>
            <a:off x="70814" y="0"/>
            <a:ext cx="18217186" cy="10247167"/>
          </a:xfrm>
          <a:custGeom>
            <a:avLst/>
            <a:gdLst/>
            <a:ahLst/>
            <a:cxnLst/>
            <a:rect l="l" t="t" r="r" b="b"/>
            <a:pathLst>
              <a:path w="18217186" h="10247167">
                <a:moveTo>
                  <a:pt x="0" y="0"/>
                </a:moveTo>
                <a:lnTo>
                  <a:pt x="18217186" y="0"/>
                </a:lnTo>
                <a:lnTo>
                  <a:pt x="18217186" y="10247167"/>
                </a:lnTo>
                <a:lnTo>
                  <a:pt x="0" y="10247167"/>
                </a:lnTo>
                <a:lnTo>
                  <a:pt x="0" y="0"/>
                </a:lnTo>
                <a:close/>
              </a:path>
            </a:pathLst>
          </a:custGeom>
          <a:blipFill>
            <a:blip r:embed="rId4"/>
            <a:stretch>
              <a:fillRect/>
            </a:stretch>
          </a:blipFill>
        </p:spPr>
        <p:txBody>
          <a:bodyPr/>
          <a:lstStyle/>
          <a:p>
            <a:endParaRPr lang="ko-KR" altLang="en-US"/>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0"/>
            <a:ext cx="18366525" cy="10331170"/>
          </a:xfrm>
          <a:custGeom>
            <a:avLst/>
            <a:gdLst/>
            <a:ahLst/>
            <a:cxnLst/>
            <a:rect l="l" t="t" r="r" b="b"/>
            <a:pathLst>
              <a:path w="18366525" h="10331170">
                <a:moveTo>
                  <a:pt x="0" y="0"/>
                </a:moveTo>
                <a:lnTo>
                  <a:pt x="18366525" y="0"/>
                </a:lnTo>
                <a:lnTo>
                  <a:pt x="18366525" y="10331170"/>
                </a:lnTo>
                <a:lnTo>
                  <a:pt x="0" y="10331170"/>
                </a:lnTo>
                <a:lnTo>
                  <a:pt x="0" y="0"/>
                </a:lnTo>
                <a:close/>
              </a:path>
            </a:pathLst>
          </a:custGeom>
          <a:blipFill>
            <a:blip r:embed="rId3"/>
            <a:stretch>
              <a:fillRect/>
            </a:stretch>
          </a:blipFill>
        </p:spPr>
        <p:txBody>
          <a:bodyPr/>
          <a:lstStyle/>
          <a:p>
            <a:endParaRPr lang="ko-KR" altLang="en-US"/>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0"/>
            <a:ext cx="18182438" cy="10227622"/>
          </a:xfrm>
          <a:custGeom>
            <a:avLst/>
            <a:gdLst/>
            <a:ahLst/>
            <a:cxnLst/>
            <a:rect l="l" t="t" r="r" b="b"/>
            <a:pathLst>
              <a:path w="18182438" h="10227622">
                <a:moveTo>
                  <a:pt x="0" y="0"/>
                </a:moveTo>
                <a:lnTo>
                  <a:pt x="18182438" y="0"/>
                </a:lnTo>
                <a:lnTo>
                  <a:pt x="18182438" y="10227622"/>
                </a:lnTo>
                <a:lnTo>
                  <a:pt x="0" y="10227622"/>
                </a:lnTo>
                <a:lnTo>
                  <a:pt x="0" y="0"/>
                </a:lnTo>
                <a:close/>
              </a:path>
            </a:pathLst>
          </a:custGeom>
          <a:blipFill>
            <a:blip r:embed="rId2"/>
            <a:stretch>
              <a:fillRect/>
            </a:stretch>
          </a:blipFill>
        </p:spPr>
        <p:txBody>
          <a:bodyPr/>
          <a:lstStyle/>
          <a:p>
            <a:endParaRPr lang="ko-KR" altLang="en-US"/>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0"/>
            <a:ext cx="18404565" cy="10352568"/>
          </a:xfrm>
          <a:custGeom>
            <a:avLst/>
            <a:gdLst/>
            <a:ahLst/>
            <a:cxnLst/>
            <a:rect l="l" t="t" r="r" b="b"/>
            <a:pathLst>
              <a:path w="18404565" h="10352568">
                <a:moveTo>
                  <a:pt x="0" y="0"/>
                </a:moveTo>
                <a:lnTo>
                  <a:pt x="18404565" y="0"/>
                </a:lnTo>
                <a:lnTo>
                  <a:pt x="18404565" y="10352568"/>
                </a:lnTo>
                <a:lnTo>
                  <a:pt x="0" y="10352568"/>
                </a:lnTo>
                <a:lnTo>
                  <a:pt x="0" y="0"/>
                </a:lnTo>
                <a:close/>
              </a:path>
            </a:pathLst>
          </a:custGeom>
          <a:blipFill>
            <a:blip r:embed="rId3"/>
            <a:stretch>
              <a:fillRect/>
            </a:stretch>
          </a:blipFill>
        </p:spPr>
        <p:txBody>
          <a:bodyPr/>
          <a:lstStyle/>
          <a:p>
            <a:endParaRPr lang="ko-KR" altLang="en-US"/>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0"/>
            <a:ext cx="18204855" cy="10240231"/>
          </a:xfrm>
          <a:custGeom>
            <a:avLst/>
            <a:gdLst/>
            <a:ahLst/>
            <a:cxnLst/>
            <a:rect l="l" t="t" r="r" b="b"/>
            <a:pathLst>
              <a:path w="18204855" h="10240231">
                <a:moveTo>
                  <a:pt x="0" y="0"/>
                </a:moveTo>
                <a:lnTo>
                  <a:pt x="18204855" y="0"/>
                </a:lnTo>
                <a:lnTo>
                  <a:pt x="18204855" y="10240231"/>
                </a:lnTo>
                <a:lnTo>
                  <a:pt x="0" y="10240231"/>
                </a:lnTo>
                <a:lnTo>
                  <a:pt x="0" y="0"/>
                </a:lnTo>
                <a:close/>
              </a:path>
            </a:pathLst>
          </a:custGeom>
          <a:blipFill>
            <a:blip r:embed="rId2"/>
            <a:stretch>
              <a:fillRect/>
            </a:stretch>
          </a:blipFill>
        </p:spPr>
        <p:txBody>
          <a:bodyPr/>
          <a:lstStyle/>
          <a:p>
            <a:endParaRPr lang="ko-KR" altLang="en-US"/>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0"/>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3"/>
            <a:stretch>
              <a:fillRect/>
            </a:stretch>
          </a:blipFill>
        </p:spPr>
        <p:txBody>
          <a:bodyPr/>
          <a:lstStyle/>
          <a:p>
            <a:endParaRPr lang="ko-KR" altLang="en-US"/>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4251416" y="2440347"/>
            <a:ext cx="9785168" cy="5406306"/>
          </a:xfrm>
          <a:custGeom>
            <a:avLst/>
            <a:gdLst/>
            <a:ahLst/>
            <a:cxnLst/>
            <a:rect l="l" t="t" r="r" b="b"/>
            <a:pathLst>
              <a:path w="9785168" h="5406306">
                <a:moveTo>
                  <a:pt x="0" y="0"/>
                </a:moveTo>
                <a:lnTo>
                  <a:pt x="9785168" y="0"/>
                </a:lnTo>
                <a:lnTo>
                  <a:pt x="9785168" y="5406306"/>
                </a:lnTo>
                <a:lnTo>
                  <a:pt x="0" y="5406306"/>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endParaRPr lang="ko-KR" altLang="en-US"/>
          </a:p>
        </p:txBody>
      </p:sp>
      <p:sp>
        <p:nvSpPr>
          <p:cNvPr id="3" name="Freeform 3"/>
          <p:cNvSpPr/>
          <p:nvPr/>
        </p:nvSpPr>
        <p:spPr>
          <a:xfrm>
            <a:off x="688746" y="145757"/>
            <a:ext cx="2617466" cy="2476777"/>
          </a:xfrm>
          <a:custGeom>
            <a:avLst/>
            <a:gdLst/>
            <a:ahLst/>
            <a:cxnLst/>
            <a:rect l="l" t="t" r="r" b="b"/>
            <a:pathLst>
              <a:path w="2617466" h="2476777">
                <a:moveTo>
                  <a:pt x="0" y="0"/>
                </a:moveTo>
                <a:lnTo>
                  <a:pt x="2617467" y="0"/>
                </a:lnTo>
                <a:lnTo>
                  <a:pt x="2617467" y="2476778"/>
                </a:lnTo>
                <a:lnTo>
                  <a:pt x="0" y="2476778"/>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ko-KR" altLang="en-US"/>
          </a:p>
        </p:txBody>
      </p:sp>
      <p:sp>
        <p:nvSpPr>
          <p:cNvPr id="4" name="Freeform 4"/>
          <p:cNvSpPr/>
          <p:nvPr/>
        </p:nvSpPr>
        <p:spPr>
          <a:xfrm>
            <a:off x="13430757" y="8135548"/>
            <a:ext cx="1542522" cy="1580048"/>
          </a:xfrm>
          <a:custGeom>
            <a:avLst/>
            <a:gdLst/>
            <a:ahLst/>
            <a:cxnLst/>
            <a:rect l="l" t="t" r="r" b="b"/>
            <a:pathLst>
              <a:path w="1542522" h="1580048">
                <a:moveTo>
                  <a:pt x="0" y="0"/>
                </a:moveTo>
                <a:lnTo>
                  <a:pt x="1542522" y="0"/>
                </a:lnTo>
                <a:lnTo>
                  <a:pt x="1542522" y="1580048"/>
                </a:lnTo>
                <a:lnTo>
                  <a:pt x="0" y="1580048"/>
                </a:lnTo>
                <a:lnTo>
                  <a:pt x="0" y="0"/>
                </a:lnTo>
                <a:close/>
              </a:path>
            </a:pathLst>
          </a:custGeom>
          <a:blipFill>
            <a:blip r:embed="rId7">
              <a:extLst>
                <a:ext uri="{96DAC541-7B7A-43D3-8B79-37D633B846F1}">
                  <asvg:svgBlip xmlns:asvg="http://schemas.microsoft.com/office/drawing/2016/SVG/main" r:embed="rId8"/>
                </a:ext>
              </a:extLst>
            </a:blip>
            <a:stretch>
              <a:fillRect/>
            </a:stretch>
          </a:blipFill>
        </p:spPr>
        <p:txBody>
          <a:bodyPr/>
          <a:lstStyle/>
          <a:p>
            <a:endParaRPr lang="ko-KR" altLang="en-US"/>
          </a:p>
        </p:txBody>
      </p:sp>
      <p:sp>
        <p:nvSpPr>
          <p:cNvPr id="5" name="TextBox 5"/>
          <p:cNvSpPr txBox="1"/>
          <p:nvPr/>
        </p:nvSpPr>
        <p:spPr>
          <a:xfrm>
            <a:off x="5644331" y="3783233"/>
            <a:ext cx="7199644" cy="2797042"/>
          </a:xfrm>
          <a:prstGeom prst="rect">
            <a:avLst/>
          </a:prstGeom>
        </p:spPr>
        <p:txBody>
          <a:bodyPr lIns="0" tIns="0" rIns="0" bIns="0" rtlCol="0" anchor="t">
            <a:spAutoFit/>
          </a:bodyPr>
          <a:lstStyle/>
          <a:p>
            <a:pPr algn="ctr">
              <a:lnSpc>
                <a:spcPts val="11200"/>
              </a:lnSpc>
            </a:pPr>
            <a:r>
              <a:rPr lang="en-US" sz="8000" b="1">
                <a:solidFill>
                  <a:srgbClr val="000000"/>
                </a:solidFill>
                <a:latin typeface="Nanum Gothic Bold"/>
                <a:ea typeface="Nanum Gothic Bold"/>
                <a:cs typeface="Nanum Gothic Bold"/>
                <a:sym typeface="Nanum Gothic Bold"/>
              </a:rPr>
              <a:t>기술, 사회 구조, </a:t>
            </a:r>
          </a:p>
          <a:p>
            <a:pPr algn="ctr">
              <a:lnSpc>
                <a:spcPts val="11200"/>
              </a:lnSpc>
            </a:pPr>
            <a:r>
              <a:rPr lang="en-US" sz="8000" b="1">
                <a:solidFill>
                  <a:srgbClr val="000000"/>
                </a:solidFill>
                <a:latin typeface="Nanum Gothic Bold"/>
                <a:ea typeface="Nanum Gothic Bold"/>
                <a:cs typeface="Nanum Gothic Bold"/>
                <a:sym typeface="Nanum Gothic Bold"/>
              </a:rPr>
              <a:t>가치관, 환경</a:t>
            </a:r>
          </a:p>
        </p:txBody>
      </p:sp>
      <p:sp>
        <p:nvSpPr>
          <p:cNvPr id="6" name="TextBox 6"/>
          <p:cNvSpPr txBox="1"/>
          <p:nvPr/>
        </p:nvSpPr>
        <p:spPr>
          <a:xfrm>
            <a:off x="3128734" y="456923"/>
            <a:ext cx="12230838" cy="1361867"/>
          </a:xfrm>
          <a:prstGeom prst="rect">
            <a:avLst/>
          </a:prstGeom>
        </p:spPr>
        <p:txBody>
          <a:bodyPr lIns="0" tIns="0" rIns="0" bIns="0" rtlCol="0" anchor="t">
            <a:spAutoFit/>
          </a:bodyPr>
          <a:lstStyle/>
          <a:p>
            <a:pPr algn="ctr">
              <a:lnSpc>
                <a:spcPts val="11077"/>
              </a:lnSpc>
            </a:pPr>
            <a:r>
              <a:rPr lang="en-US" sz="7912" b="1">
                <a:solidFill>
                  <a:srgbClr val="000000"/>
                </a:solidFill>
                <a:latin typeface="Nanum Gothic Bold"/>
                <a:ea typeface="Nanum Gothic Bold"/>
                <a:cs typeface="Nanum Gothic Bold"/>
                <a:sym typeface="Nanum Gothic Bold"/>
              </a:rPr>
              <a:t>미래 사회가 변화하는 이유</a:t>
            </a:r>
          </a:p>
        </p:txBody>
      </p:sp>
      <p:sp>
        <p:nvSpPr>
          <p:cNvPr id="7" name="TextBox 7"/>
          <p:cNvSpPr txBox="1"/>
          <p:nvPr/>
        </p:nvSpPr>
        <p:spPr>
          <a:xfrm>
            <a:off x="2837602" y="8163676"/>
            <a:ext cx="12230838" cy="1361867"/>
          </a:xfrm>
          <a:prstGeom prst="rect">
            <a:avLst/>
          </a:prstGeom>
        </p:spPr>
        <p:txBody>
          <a:bodyPr lIns="0" tIns="0" rIns="0" bIns="0" rtlCol="0" anchor="t">
            <a:spAutoFit/>
          </a:bodyPr>
          <a:lstStyle/>
          <a:p>
            <a:pPr algn="ctr">
              <a:lnSpc>
                <a:spcPts val="11077"/>
              </a:lnSpc>
            </a:pPr>
            <a:r>
              <a:rPr lang="en-US" sz="7912" b="1">
                <a:solidFill>
                  <a:srgbClr val="000000"/>
                </a:solidFill>
                <a:latin typeface="Nanum Gothic Bold"/>
                <a:ea typeface="Nanum Gothic Bold"/>
                <a:cs typeface="Nanum Gothic Bold"/>
                <a:sym typeface="Nanum Gothic Bold"/>
              </a:rPr>
              <a:t>등이 변화하기 때문!</a:t>
            </a: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a:extLst>
            <a:ext uri="{FF2B5EF4-FFF2-40B4-BE49-F238E27FC236}">
              <a16:creationId xmlns:a16="http://schemas.microsoft.com/office/drawing/2014/main" id="{A18F572B-C69E-2BFC-C319-47704938816B}"/>
            </a:ext>
          </a:extLst>
        </p:cNvPr>
        <p:cNvGrpSpPr/>
        <p:nvPr/>
      </p:nvGrpSpPr>
      <p:grpSpPr>
        <a:xfrm>
          <a:off x="0" y="0"/>
          <a:ext cx="0" cy="0"/>
          <a:chOff x="0" y="0"/>
          <a:chExt cx="0" cy="0"/>
        </a:xfrm>
      </p:grpSpPr>
      <p:sp>
        <p:nvSpPr>
          <p:cNvPr id="2" name="Freeform 2">
            <a:extLst>
              <a:ext uri="{FF2B5EF4-FFF2-40B4-BE49-F238E27FC236}">
                <a16:creationId xmlns:a16="http://schemas.microsoft.com/office/drawing/2014/main" id="{29A4B062-10B9-E04B-42D9-5C10981EF1D8}"/>
              </a:ext>
            </a:extLst>
          </p:cNvPr>
          <p:cNvSpPr/>
          <p:nvPr/>
        </p:nvSpPr>
        <p:spPr>
          <a:xfrm>
            <a:off x="688746" y="145757"/>
            <a:ext cx="2241821" cy="2121323"/>
          </a:xfrm>
          <a:custGeom>
            <a:avLst/>
            <a:gdLst/>
            <a:ahLst/>
            <a:cxnLst/>
            <a:rect l="l" t="t" r="r" b="b"/>
            <a:pathLst>
              <a:path w="2241821" h="2121323">
                <a:moveTo>
                  <a:pt x="0" y="0"/>
                </a:moveTo>
                <a:lnTo>
                  <a:pt x="2241821" y="0"/>
                </a:lnTo>
                <a:lnTo>
                  <a:pt x="2241821" y="2121323"/>
                </a:lnTo>
                <a:lnTo>
                  <a:pt x="0" y="2121323"/>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a:extLst>
              <a:ext uri="{FF2B5EF4-FFF2-40B4-BE49-F238E27FC236}">
                <a16:creationId xmlns:a16="http://schemas.microsoft.com/office/drawing/2014/main" id="{DB05854C-6D5C-06A8-B7D5-C71CB6F92E6C}"/>
              </a:ext>
            </a:extLst>
          </p:cNvPr>
          <p:cNvSpPr/>
          <p:nvPr/>
        </p:nvSpPr>
        <p:spPr>
          <a:xfrm>
            <a:off x="688746" y="3534820"/>
            <a:ext cx="4986983" cy="2381284"/>
          </a:xfrm>
          <a:custGeom>
            <a:avLst/>
            <a:gdLst/>
            <a:ahLst/>
            <a:cxnLst/>
            <a:rect l="l" t="t" r="r" b="b"/>
            <a:pathLst>
              <a:path w="4986983" h="2381284">
                <a:moveTo>
                  <a:pt x="0" y="0"/>
                </a:moveTo>
                <a:lnTo>
                  <a:pt x="4986983" y="0"/>
                </a:lnTo>
                <a:lnTo>
                  <a:pt x="4986983" y="2381284"/>
                </a:lnTo>
                <a:lnTo>
                  <a:pt x="0" y="2381284"/>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4" name="Group 4">
            <a:extLst>
              <a:ext uri="{FF2B5EF4-FFF2-40B4-BE49-F238E27FC236}">
                <a16:creationId xmlns:a16="http://schemas.microsoft.com/office/drawing/2014/main" id="{0C979325-B96E-7522-614B-14101E62745C}"/>
              </a:ext>
            </a:extLst>
          </p:cNvPr>
          <p:cNvGrpSpPr/>
          <p:nvPr/>
        </p:nvGrpSpPr>
        <p:grpSpPr>
          <a:xfrm>
            <a:off x="8961552" y="1624186"/>
            <a:ext cx="3958857" cy="3958857"/>
            <a:chOff x="0" y="0"/>
            <a:chExt cx="812800" cy="812800"/>
          </a:xfrm>
        </p:grpSpPr>
        <p:sp>
          <p:nvSpPr>
            <p:cNvPr id="5" name="Freeform 5">
              <a:extLst>
                <a:ext uri="{FF2B5EF4-FFF2-40B4-BE49-F238E27FC236}">
                  <a16:creationId xmlns:a16="http://schemas.microsoft.com/office/drawing/2014/main" id="{96C534C9-925E-0F5A-B860-23F326E9C8FD}"/>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6" name="TextBox 6">
              <a:extLst>
                <a:ext uri="{FF2B5EF4-FFF2-40B4-BE49-F238E27FC236}">
                  <a16:creationId xmlns:a16="http://schemas.microsoft.com/office/drawing/2014/main" id="{A6B577E1-F069-22DA-CED9-082E4CF63967}"/>
                </a:ext>
              </a:extLst>
            </p:cNvPr>
            <p:cNvSpPr txBox="1"/>
            <p:nvPr/>
          </p:nvSpPr>
          <p:spPr>
            <a:xfrm>
              <a:off x="76200" y="28575"/>
              <a:ext cx="660400" cy="708025"/>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grpSp>
        <p:nvGrpSpPr>
          <p:cNvPr id="7" name="Group 7">
            <a:extLst>
              <a:ext uri="{FF2B5EF4-FFF2-40B4-BE49-F238E27FC236}">
                <a16:creationId xmlns:a16="http://schemas.microsoft.com/office/drawing/2014/main" id="{40940AAB-ADDE-27AC-1294-C7940F3AC340}"/>
              </a:ext>
            </a:extLst>
          </p:cNvPr>
          <p:cNvGrpSpPr/>
          <p:nvPr/>
        </p:nvGrpSpPr>
        <p:grpSpPr>
          <a:xfrm>
            <a:off x="8961552" y="6081895"/>
            <a:ext cx="3958857" cy="3958857"/>
            <a:chOff x="0" y="0"/>
            <a:chExt cx="812800" cy="812800"/>
          </a:xfrm>
        </p:grpSpPr>
        <p:sp>
          <p:nvSpPr>
            <p:cNvPr id="8" name="Freeform 8">
              <a:extLst>
                <a:ext uri="{FF2B5EF4-FFF2-40B4-BE49-F238E27FC236}">
                  <a16:creationId xmlns:a16="http://schemas.microsoft.com/office/drawing/2014/main" id="{540210B5-456E-9E3B-E2C8-B3A27865B864}"/>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9" name="TextBox 9">
              <a:extLst>
                <a:ext uri="{FF2B5EF4-FFF2-40B4-BE49-F238E27FC236}">
                  <a16:creationId xmlns:a16="http://schemas.microsoft.com/office/drawing/2014/main" id="{4CF72D53-E781-3E8B-8AC0-CD3D19396DD8}"/>
                </a:ext>
              </a:extLst>
            </p:cNvPr>
            <p:cNvSpPr txBox="1"/>
            <p:nvPr/>
          </p:nvSpPr>
          <p:spPr>
            <a:xfrm>
              <a:off x="76200" y="28575"/>
              <a:ext cx="660400" cy="708025"/>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10" name="Freeform 10">
            <a:extLst>
              <a:ext uri="{FF2B5EF4-FFF2-40B4-BE49-F238E27FC236}">
                <a16:creationId xmlns:a16="http://schemas.microsoft.com/office/drawing/2014/main" id="{75C604C1-1BA8-1989-1A90-D47A574C8780}"/>
              </a:ext>
            </a:extLst>
          </p:cNvPr>
          <p:cNvSpPr/>
          <p:nvPr/>
        </p:nvSpPr>
        <p:spPr>
          <a:xfrm>
            <a:off x="9676638" y="6339681"/>
            <a:ext cx="2528685" cy="2411733"/>
          </a:xfrm>
          <a:custGeom>
            <a:avLst/>
            <a:gdLst/>
            <a:ahLst/>
            <a:cxnLst/>
            <a:rect l="l" t="t" r="r" b="b"/>
            <a:pathLst>
              <a:path w="2528685" h="2411733">
                <a:moveTo>
                  <a:pt x="0" y="0"/>
                </a:moveTo>
                <a:lnTo>
                  <a:pt x="2528685" y="0"/>
                </a:lnTo>
                <a:lnTo>
                  <a:pt x="2528685" y="2411733"/>
                </a:lnTo>
                <a:lnTo>
                  <a:pt x="0" y="2411733"/>
                </a:lnTo>
                <a:lnTo>
                  <a:pt x="0" y="0"/>
                </a:lnTo>
                <a:close/>
              </a:path>
            </a:pathLst>
          </a:custGeom>
          <a:blipFill>
            <a:blip r:embed="rId7">
              <a:extLst>
                <a:ext uri="{96DAC541-7B7A-43D3-8B79-37D633B846F1}">
                  <asvg:svgBlip xmlns:asvg="http://schemas.microsoft.com/office/drawing/2016/SVG/main" r:embed="rId8"/>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11" name="Group 11">
            <a:extLst>
              <a:ext uri="{FF2B5EF4-FFF2-40B4-BE49-F238E27FC236}">
                <a16:creationId xmlns:a16="http://schemas.microsoft.com/office/drawing/2014/main" id="{4ACB6AA7-A720-A883-CE98-CB594B481C19}"/>
              </a:ext>
            </a:extLst>
          </p:cNvPr>
          <p:cNvGrpSpPr/>
          <p:nvPr/>
        </p:nvGrpSpPr>
        <p:grpSpPr>
          <a:xfrm>
            <a:off x="13300443" y="1624186"/>
            <a:ext cx="3958857" cy="3958857"/>
            <a:chOff x="0" y="0"/>
            <a:chExt cx="812800" cy="812800"/>
          </a:xfrm>
        </p:grpSpPr>
        <p:sp>
          <p:nvSpPr>
            <p:cNvPr id="12" name="Freeform 12">
              <a:extLst>
                <a:ext uri="{FF2B5EF4-FFF2-40B4-BE49-F238E27FC236}">
                  <a16:creationId xmlns:a16="http://schemas.microsoft.com/office/drawing/2014/main" id="{731B7EE0-5854-CB72-D206-E976F96EA102}"/>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3" name="TextBox 13">
              <a:extLst>
                <a:ext uri="{FF2B5EF4-FFF2-40B4-BE49-F238E27FC236}">
                  <a16:creationId xmlns:a16="http://schemas.microsoft.com/office/drawing/2014/main" id="{521C8DB6-6DD9-AC94-2E51-2E53A48C65A9}"/>
                </a:ext>
              </a:extLst>
            </p:cNvPr>
            <p:cNvSpPr txBox="1"/>
            <p:nvPr/>
          </p:nvSpPr>
          <p:spPr>
            <a:xfrm>
              <a:off x="76200" y="28575"/>
              <a:ext cx="660400" cy="708025"/>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14" name="Freeform 14">
            <a:extLst>
              <a:ext uri="{FF2B5EF4-FFF2-40B4-BE49-F238E27FC236}">
                <a16:creationId xmlns:a16="http://schemas.microsoft.com/office/drawing/2014/main" id="{4C8ACD89-708D-E868-DE3C-612B5E2E13E9}"/>
              </a:ext>
            </a:extLst>
          </p:cNvPr>
          <p:cNvSpPr/>
          <p:nvPr/>
        </p:nvSpPr>
        <p:spPr>
          <a:xfrm>
            <a:off x="14199939" y="1967565"/>
            <a:ext cx="2159864" cy="2578943"/>
          </a:xfrm>
          <a:custGeom>
            <a:avLst/>
            <a:gdLst/>
            <a:ahLst/>
            <a:cxnLst/>
            <a:rect l="l" t="t" r="r" b="b"/>
            <a:pathLst>
              <a:path w="2159864" h="2578943">
                <a:moveTo>
                  <a:pt x="0" y="0"/>
                </a:moveTo>
                <a:lnTo>
                  <a:pt x="2159865" y="0"/>
                </a:lnTo>
                <a:lnTo>
                  <a:pt x="2159865" y="2578943"/>
                </a:lnTo>
                <a:lnTo>
                  <a:pt x="0" y="2578943"/>
                </a:lnTo>
                <a:lnTo>
                  <a:pt x="0" y="0"/>
                </a:lnTo>
                <a:close/>
              </a:path>
            </a:pathLst>
          </a:custGeom>
          <a:blipFill>
            <a:blip r:embed="rId9">
              <a:extLst>
                <a:ext uri="{96DAC541-7B7A-43D3-8B79-37D633B846F1}">
                  <asvg:svgBlip xmlns:asvg="http://schemas.microsoft.com/office/drawing/2016/SVG/main" r:embed="rId10"/>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15" name="Group 15">
            <a:extLst>
              <a:ext uri="{FF2B5EF4-FFF2-40B4-BE49-F238E27FC236}">
                <a16:creationId xmlns:a16="http://schemas.microsoft.com/office/drawing/2014/main" id="{0241D26F-FAA5-F625-EE75-1421CC7F1A0E}"/>
              </a:ext>
            </a:extLst>
          </p:cNvPr>
          <p:cNvGrpSpPr/>
          <p:nvPr/>
        </p:nvGrpSpPr>
        <p:grpSpPr>
          <a:xfrm>
            <a:off x="13589473" y="6081895"/>
            <a:ext cx="3958857" cy="3958857"/>
            <a:chOff x="0" y="0"/>
            <a:chExt cx="812800" cy="812800"/>
          </a:xfrm>
        </p:grpSpPr>
        <p:sp>
          <p:nvSpPr>
            <p:cNvPr id="16" name="Freeform 16">
              <a:extLst>
                <a:ext uri="{FF2B5EF4-FFF2-40B4-BE49-F238E27FC236}">
                  <a16:creationId xmlns:a16="http://schemas.microsoft.com/office/drawing/2014/main" id="{0432929F-4C48-E044-BA2B-423E6EE79A05}"/>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7" name="TextBox 17">
              <a:extLst>
                <a:ext uri="{FF2B5EF4-FFF2-40B4-BE49-F238E27FC236}">
                  <a16:creationId xmlns:a16="http://schemas.microsoft.com/office/drawing/2014/main" id="{6CD2960B-F4ED-571B-AEB6-F7FB5B8E3556}"/>
                </a:ext>
              </a:extLst>
            </p:cNvPr>
            <p:cNvSpPr txBox="1"/>
            <p:nvPr/>
          </p:nvSpPr>
          <p:spPr>
            <a:xfrm>
              <a:off x="76200" y="28575"/>
              <a:ext cx="660400" cy="708025"/>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18" name="Freeform 18">
            <a:extLst>
              <a:ext uri="{FF2B5EF4-FFF2-40B4-BE49-F238E27FC236}">
                <a16:creationId xmlns:a16="http://schemas.microsoft.com/office/drawing/2014/main" id="{080966A5-F162-A0AF-3F96-6F7571D4D4B9}"/>
              </a:ext>
            </a:extLst>
          </p:cNvPr>
          <p:cNvSpPr/>
          <p:nvPr/>
        </p:nvSpPr>
        <p:spPr>
          <a:xfrm>
            <a:off x="14303288" y="6543932"/>
            <a:ext cx="2531227" cy="2549770"/>
          </a:xfrm>
          <a:custGeom>
            <a:avLst/>
            <a:gdLst/>
            <a:ahLst/>
            <a:cxnLst/>
            <a:rect l="l" t="t" r="r" b="b"/>
            <a:pathLst>
              <a:path w="2531227" h="2549770">
                <a:moveTo>
                  <a:pt x="0" y="0"/>
                </a:moveTo>
                <a:lnTo>
                  <a:pt x="2531227" y="0"/>
                </a:lnTo>
                <a:lnTo>
                  <a:pt x="2531227" y="2549771"/>
                </a:lnTo>
                <a:lnTo>
                  <a:pt x="0" y="2549771"/>
                </a:lnTo>
                <a:lnTo>
                  <a:pt x="0" y="0"/>
                </a:lnTo>
                <a:close/>
              </a:path>
            </a:pathLst>
          </a:custGeom>
          <a:blipFill>
            <a:blip r:embed="rId11">
              <a:extLst>
                <a:ext uri="{96DAC541-7B7A-43D3-8B79-37D633B846F1}">
                  <asvg:svgBlip xmlns:asvg="http://schemas.microsoft.com/office/drawing/2016/SVG/main" r:embed="rId12"/>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9" name="Freeform 19">
            <a:extLst>
              <a:ext uri="{FF2B5EF4-FFF2-40B4-BE49-F238E27FC236}">
                <a16:creationId xmlns:a16="http://schemas.microsoft.com/office/drawing/2014/main" id="{7B9D5A69-5E53-9714-68D8-314DA428442E}"/>
              </a:ext>
            </a:extLst>
          </p:cNvPr>
          <p:cNvSpPr/>
          <p:nvPr/>
        </p:nvSpPr>
        <p:spPr>
          <a:xfrm>
            <a:off x="6722051" y="4190655"/>
            <a:ext cx="2143654" cy="2149027"/>
          </a:xfrm>
          <a:custGeom>
            <a:avLst/>
            <a:gdLst/>
            <a:ahLst/>
            <a:cxnLst/>
            <a:rect l="l" t="t" r="r" b="b"/>
            <a:pathLst>
              <a:path w="2143654" h="2149027">
                <a:moveTo>
                  <a:pt x="0" y="0"/>
                </a:moveTo>
                <a:lnTo>
                  <a:pt x="2143654" y="0"/>
                </a:lnTo>
                <a:lnTo>
                  <a:pt x="2143654" y="2149026"/>
                </a:lnTo>
                <a:lnTo>
                  <a:pt x="0" y="2149026"/>
                </a:lnTo>
                <a:lnTo>
                  <a:pt x="0" y="0"/>
                </a:lnTo>
                <a:close/>
              </a:path>
            </a:pathLst>
          </a:custGeom>
          <a:blipFill>
            <a:blip r:embed="rId13"/>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20" name="TextBox 20">
            <a:extLst>
              <a:ext uri="{FF2B5EF4-FFF2-40B4-BE49-F238E27FC236}">
                <a16:creationId xmlns:a16="http://schemas.microsoft.com/office/drawing/2014/main" id="{A7903303-1677-E4E5-6A36-FEC852E787EE}"/>
              </a:ext>
            </a:extLst>
          </p:cNvPr>
          <p:cNvSpPr txBox="1"/>
          <p:nvPr/>
        </p:nvSpPr>
        <p:spPr>
          <a:xfrm>
            <a:off x="-498041" y="5782754"/>
            <a:ext cx="7360557" cy="1193800"/>
          </a:xfrm>
          <a:prstGeom prst="rect">
            <a:avLst/>
          </a:prstGeom>
        </p:spPr>
        <p:txBody>
          <a:bodyPr lIns="0" tIns="0" rIns="0" bIns="0" rtlCol="0" anchor="t">
            <a:spAutoFit/>
          </a:bodyPr>
          <a:lstStyle/>
          <a:p>
            <a:pPr marL="0" marR="0" lvl="0" indent="0" algn="ctr" defTabSz="914400" rtl="0" eaLnBrk="1" fontAlgn="auto" latinLnBrk="0" hangingPunct="1">
              <a:lnSpc>
                <a:spcPts val="9799"/>
              </a:lnSpc>
              <a:spcBef>
                <a:spcPts val="0"/>
              </a:spcBef>
              <a:spcAft>
                <a:spcPts val="0"/>
              </a:spcAft>
              <a:buClrTx/>
              <a:buSzTx/>
              <a:buFontTx/>
              <a:buNone/>
              <a:tabLst/>
              <a:defRPr/>
            </a:pPr>
            <a:r>
              <a:rPr kumimoji="0" lang="en-US" sz="6999"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나의</a:t>
            </a:r>
            <a:r>
              <a:rPr kumimoji="0" lang="en-US" sz="6999"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6999"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희망</a:t>
            </a:r>
            <a:r>
              <a:rPr kumimoji="0" lang="en-US" sz="6999"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6999"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직업</a:t>
            </a:r>
            <a:endParaRPr kumimoji="0" lang="en-US" sz="6999"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endParaRPr>
          </a:p>
        </p:txBody>
      </p:sp>
      <p:sp>
        <p:nvSpPr>
          <p:cNvPr id="21" name="TextBox 21">
            <a:extLst>
              <a:ext uri="{FF2B5EF4-FFF2-40B4-BE49-F238E27FC236}">
                <a16:creationId xmlns:a16="http://schemas.microsoft.com/office/drawing/2014/main" id="{1713AA04-93F0-1D04-A134-FFD411CE34D2}"/>
              </a:ext>
            </a:extLst>
          </p:cNvPr>
          <p:cNvSpPr txBox="1"/>
          <p:nvPr/>
        </p:nvSpPr>
        <p:spPr>
          <a:xfrm>
            <a:off x="9047814" y="46844"/>
            <a:ext cx="8288814" cy="1386841"/>
          </a:xfrm>
          <a:prstGeom prst="rect">
            <a:avLst/>
          </a:prstGeom>
        </p:spPr>
        <p:txBody>
          <a:bodyPr lIns="0" tIns="0" rIns="0" bIns="0" rtlCol="0" anchor="t">
            <a:spAutoFit/>
          </a:bodyPr>
          <a:lstStyle/>
          <a:p>
            <a:pPr marL="0" marR="0" lvl="0" indent="0" algn="ctr" defTabSz="914400" rtl="0" eaLnBrk="1" fontAlgn="auto" latinLnBrk="0" hangingPunct="1">
              <a:lnSpc>
                <a:spcPts val="11308"/>
              </a:lnSpc>
              <a:spcBef>
                <a:spcPts val="0"/>
              </a:spcBef>
              <a:spcAft>
                <a:spcPts val="0"/>
              </a:spcAft>
              <a:buClrTx/>
              <a:buSzTx/>
              <a:buFontTx/>
              <a:buNone/>
              <a:tabLst/>
              <a:defRPr/>
            </a:pPr>
            <a:r>
              <a:rPr kumimoji="0" lang="en-US" sz="8077" b="1" i="0" u="none" strike="noStrike" kern="1200" cap="none" spc="0" normalizeH="0" baseline="0" noProof="0">
                <a:ln>
                  <a:noFill/>
                </a:ln>
                <a:solidFill>
                  <a:srgbClr val="FFFFFF"/>
                </a:solidFill>
                <a:effectLst/>
                <a:uLnTx/>
                <a:uFillTx/>
                <a:latin typeface="Nanum Gothic Bold"/>
                <a:ea typeface="Nanum Gothic Bold"/>
                <a:cs typeface="Nanum Gothic Bold"/>
                <a:sym typeface="Nanum Gothic Bold"/>
              </a:rPr>
              <a:t>미래사회 변화 요인</a:t>
            </a:r>
          </a:p>
        </p:txBody>
      </p:sp>
      <p:sp>
        <p:nvSpPr>
          <p:cNvPr id="22" name="TextBox 22">
            <a:extLst>
              <a:ext uri="{FF2B5EF4-FFF2-40B4-BE49-F238E27FC236}">
                <a16:creationId xmlns:a16="http://schemas.microsoft.com/office/drawing/2014/main" id="{F4FA1491-6AAE-D98B-23A7-83156E1C84C0}"/>
              </a:ext>
            </a:extLst>
          </p:cNvPr>
          <p:cNvSpPr txBox="1"/>
          <p:nvPr/>
        </p:nvSpPr>
        <p:spPr>
          <a:xfrm>
            <a:off x="9658248" y="4432208"/>
            <a:ext cx="2565466" cy="873158"/>
          </a:xfrm>
          <a:prstGeom prst="rect">
            <a:avLst/>
          </a:prstGeom>
        </p:spPr>
        <p:txBody>
          <a:bodyPr lIns="0" tIns="0" rIns="0" bIns="0" rtlCol="0" anchor="t">
            <a:spAutoFit/>
          </a:bodyPr>
          <a:lstStyle/>
          <a:p>
            <a:pPr marL="0" marR="0" lvl="0" indent="0" algn="ctr" defTabSz="914400" rtl="0" eaLnBrk="1" fontAlgn="auto" latinLnBrk="0" hangingPunct="1">
              <a:lnSpc>
                <a:spcPts val="7000"/>
              </a:lnSpc>
              <a:spcBef>
                <a:spcPts val="0"/>
              </a:spcBef>
              <a:spcAft>
                <a:spcPts val="0"/>
              </a:spcAft>
              <a:buClrTx/>
              <a:buSzTx/>
              <a:buFontTx/>
              <a:buNone/>
              <a:tabLst/>
              <a:defRPr/>
            </a:pPr>
            <a:r>
              <a:rPr kumimoji="0" lang="en-US" sz="5000" b="0" i="0" u="none" strike="noStrike" kern="1200" cap="none" spc="0" normalizeH="0" baseline="0" noProof="0">
                <a:ln>
                  <a:noFill/>
                </a:ln>
                <a:solidFill>
                  <a:srgbClr val="000000"/>
                </a:solidFill>
                <a:effectLst/>
                <a:uLnTx/>
                <a:uFillTx/>
                <a:latin typeface="210 디딤고딕 Bold"/>
                <a:ea typeface="210 디딤고딕 Bold"/>
                <a:cs typeface="210 디딤고딕 Bold"/>
                <a:sym typeface="210 디딤고딕 Bold"/>
              </a:rPr>
              <a:t>기술 변화</a:t>
            </a:r>
          </a:p>
        </p:txBody>
      </p:sp>
      <p:sp>
        <p:nvSpPr>
          <p:cNvPr id="23" name="TextBox 23">
            <a:extLst>
              <a:ext uri="{FF2B5EF4-FFF2-40B4-BE49-F238E27FC236}">
                <a16:creationId xmlns:a16="http://schemas.microsoft.com/office/drawing/2014/main" id="{D24EEFB5-66FE-7EA4-D4A3-69377FA802D4}"/>
              </a:ext>
            </a:extLst>
          </p:cNvPr>
          <p:cNvSpPr txBox="1"/>
          <p:nvPr/>
        </p:nvSpPr>
        <p:spPr>
          <a:xfrm>
            <a:off x="13399628" y="4432208"/>
            <a:ext cx="3937000" cy="873158"/>
          </a:xfrm>
          <a:prstGeom prst="rect">
            <a:avLst/>
          </a:prstGeom>
        </p:spPr>
        <p:txBody>
          <a:bodyPr lIns="0" tIns="0" rIns="0" bIns="0" rtlCol="0" anchor="t">
            <a:spAutoFit/>
          </a:bodyPr>
          <a:lstStyle/>
          <a:p>
            <a:pPr marL="0" marR="0" lvl="0" indent="0" algn="ctr" defTabSz="914400" rtl="0" eaLnBrk="1" fontAlgn="auto" latinLnBrk="0" hangingPunct="1">
              <a:lnSpc>
                <a:spcPts val="7000"/>
              </a:lnSpc>
              <a:spcBef>
                <a:spcPts val="0"/>
              </a:spcBef>
              <a:spcAft>
                <a:spcPts val="0"/>
              </a:spcAft>
              <a:buClrTx/>
              <a:buSzTx/>
              <a:buFontTx/>
              <a:buNone/>
              <a:tabLst/>
              <a:defRPr/>
            </a:pPr>
            <a:r>
              <a:rPr kumimoji="0" lang="en-US" sz="5000" b="0" i="0" u="none" strike="noStrike" kern="1200" cap="none" spc="0" normalizeH="0" baseline="0" noProof="0">
                <a:ln>
                  <a:noFill/>
                </a:ln>
                <a:solidFill>
                  <a:srgbClr val="000000"/>
                </a:solidFill>
                <a:effectLst/>
                <a:uLnTx/>
                <a:uFillTx/>
                <a:latin typeface="210 디딤고딕 Bold"/>
                <a:ea typeface="210 디딤고딕 Bold"/>
                <a:cs typeface="210 디딤고딕 Bold"/>
                <a:sym typeface="210 디딤고딕 Bold"/>
              </a:rPr>
              <a:t>사회 구조 변화</a:t>
            </a:r>
          </a:p>
        </p:txBody>
      </p:sp>
      <p:sp>
        <p:nvSpPr>
          <p:cNvPr id="24" name="TextBox 24">
            <a:extLst>
              <a:ext uri="{FF2B5EF4-FFF2-40B4-BE49-F238E27FC236}">
                <a16:creationId xmlns:a16="http://schemas.microsoft.com/office/drawing/2014/main" id="{BBF4A65B-CD9F-0E16-9313-D550971C7E32}"/>
              </a:ext>
            </a:extLst>
          </p:cNvPr>
          <p:cNvSpPr txBox="1"/>
          <p:nvPr/>
        </p:nvSpPr>
        <p:spPr>
          <a:xfrm>
            <a:off x="9359765" y="8979403"/>
            <a:ext cx="3162433" cy="873158"/>
          </a:xfrm>
          <a:prstGeom prst="rect">
            <a:avLst/>
          </a:prstGeom>
        </p:spPr>
        <p:txBody>
          <a:bodyPr lIns="0" tIns="0" rIns="0" bIns="0" rtlCol="0" anchor="t">
            <a:spAutoFit/>
          </a:bodyPr>
          <a:lstStyle/>
          <a:p>
            <a:pPr marL="0" marR="0" lvl="0" indent="0" algn="ctr" defTabSz="914400" rtl="0" eaLnBrk="1" fontAlgn="auto" latinLnBrk="0" hangingPunct="1">
              <a:lnSpc>
                <a:spcPts val="7000"/>
              </a:lnSpc>
              <a:spcBef>
                <a:spcPts val="0"/>
              </a:spcBef>
              <a:spcAft>
                <a:spcPts val="0"/>
              </a:spcAft>
              <a:buClrTx/>
              <a:buSzTx/>
              <a:buFontTx/>
              <a:buNone/>
              <a:tabLst/>
              <a:defRPr/>
            </a:pPr>
            <a:r>
              <a:rPr kumimoji="0" lang="en-US" sz="5000" b="0" i="0" u="none" strike="noStrike" kern="1200" cap="none" spc="0" normalizeH="0" baseline="0" noProof="0">
                <a:ln>
                  <a:noFill/>
                </a:ln>
                <a:solidFill>
                  <a:srgbClr val="000000"/>
                </a:solidFill>
                <a:effectLst/>
                <a:uLnTx/>
                <a:uFillTx/>
                <a:latin typeface="210 디딤고딕 Bold"/>
                <a:ea typeface="210 디딤고딕 Bold"/>
                <a:cs typeface="210 디딤고딕 Bold"/>
                <a:sym typeface="210 디딤고딕 Bold"/>
              </a:rPr>
              <a:t>가치관 변화</a:t>
            </a:r>
          </a:p>
        </p:txBody>
      </p:sp>
      <p:sp>
        <p:nvSpPr>
          <p:cNvPr id="25" name="TextBox 25">
            <a:extLst>
              <a:ext uri="{FF2B5EF4-FFF2-40B4-BE49-F238E27FC236}">
                <a16:creationId xmlns:a16="http://schemas.microsoft.com/office/drawing/2014/main" id="{2C17E8AF-203E-1198-01CF-684C73381676}"/>
              </a:ext>
            </a:extLst>
          </p:cNvPr>
          <p:cNvSpPr txBox="1"/>
          <p:nvPr/>
        </p:nvSpPr>
        <p:spPr>
          <a:xfrm>
            <a:off x="14265604" y="8979403"/>
            <a:ext cx="2565466" cy="873158"/>
          </a:xfrm>
          <a:prstGeom prst="rect">
            <a:avLst/>
          </a:prstGeom>
        </p:spPr>
        <p:txBody>
          <a:bodyPr lIns="0" tIns="0" rIns="0" bIns="0" rtlCol="0" anchor="t">
            <a:spAutoFit/>
          </a:bodyPr>
          <a:lstStyle/>
          <a:p>
            <a:pPr marL="0" marR="0" lvl="0" indent="0" algn="ctr" defTabSz="914400" rtl="0" eaLnBrk="1" fontAlgn="auto" latinLnBrk="0" hangingPunct="1">
              <a:lnSpc>
                <a:spcPts val="7000"/>
              </a:lnSpc>
              <a:spcBef>
                <a:spcPts val="0"/>
              </a:spcBef>
              <a:spcAft>
                <a:spcPts val="0"/>
              </a:spcAft>
              <a:buClrTx/>
              <a:buSzTx/>
              <a:buFontTx/>
              <a:buNone/>
              <a:tabLst/>
              <a:defRPr/>
            </a:pPr>
            <a:r>
              <a:rPr kumimoji="0" lang="en-US" sz="5000" b="0" i="0" u="none" strike="noStrike" kern="1200" cap="none" spc="0" normalizeH="0" baseline="0" noProof="0">
                <a:ln>
                  <a:noFill/>
                </a:ln>
                <a:solidFill>
                  <a:srgbClr val="000000"/>
                </a:solidFill>
                <a:effectLst/>
                <a:uLnTx/>
                <a:uFillTx/>
                <a:latin typeface="210 디딤고딕 Bold"/>
                <a:ea typeface="210 디딤고딕 Bold"/>
                <a:cs typeface="210 디딤고딕 Bold"/>
                <a:sym typeface="210 디딤고딕 Bold"/>
              </a:rPr>
              <a:t>환경 변화</a:t>
            </a:r>
          </a:p>
        </p:txBody>
      </p:sp>
      <p:sp>
        <p:nvSpPr>
          <p:cNvPr id="30" name="Freeform 22">
            <a:extLst>
              <a:ext uri="{FF2B5EF4-FFF2-40B4-BE49-F238E27FC236}">
                <a16:creationId xmlns:a16="http://schemas.microsoft.com/office/drawing/2014/main" id="{6D39A0D4-9A3B-9BAC-3F91-7748DE8E2ED5}"/>
              </a:ext>
            </a:extLst>
          </p:cNvPr>
          <p:cNvSpPr/>
          <p:nvPr/>
        </p:nvSpPr>
        <p:spPr>
          <a:xfrm>
            <a:off x="9817197" y="2005340"/>
            <a:ext cx="2269507" cy="2312874"/>
          </a:xfrm>
          <a:custGeom>
            <a:avLst/>
            <a:gdLst/>
            <a:ahLst/>
            <a:cxnLst/>
            <a:rect l="l" t="t" r="r" b="b"/>
            <a:pathLst>
              <a:path w="2269507" h="2312874">
                <a:moveTo>
                  <a:pt x="0" y="0"/>
                </a:moveTo>
                <a:lnTo>
                  <a:pt x="2269507" y="0"/>
                </a:lnTo>
                <a:lnTo>
                  <a:pt x="2269507" y="2312874"/>
                </a:lnTo>
                <a:lnTo>
                  <a:pt x="0" y="2312874"/>
                </a:lnTo>
                <a:lnTo>
                  <a:pt x="0" y="0"/>
                </a:lnTo>
                <a:close/>
              </a:path>
            </a:pathLst>
          </a:custGeom>
          <a:blipFill>
            <a:blip r:embed="rId14"/>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Tree>
    <p:extLst>
      <p:ext uri="{BB962C8B-B14F-4D97-AF65-F5344CB8AC3E}">
        <p14:creationId xmlns:p14="http://schemas.microsoft.com/office/powerpoint/2010/main" val="276652172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a:extLst>
            <a:ext uri="{FF2B5EF4-FFF2-40B4-BE49-F238E27FC236}">
              <a16:creationId xmlns:a16="http://schemas.microsoft.com/office/drawing/2014/main" id="{3A7D59AD-641D-7287-C12F-8AB4DA1093E1}"/>
            </a:ext>
          </a:extLst>
        </p:cNvPr>
        <p:cNvGrpSpPr/>
        <p:nvPr/>
      </p:nvGrpSpPr>
      <p:grpSpPr>
        <a:xfrm>
          <a:off x="0" y="0"/>
          <a:ext cx="0" cy="0"/>
          <a:chOff x="0" y="0"/>
          <a:chExt cx="0" cy="0"/>
        </a:xfrm>
      </p:grpSpPr>
      <p:grpSp>
        <p:nvGrpSpPr>
          <p:cNvPr id="4" name="Group 4">
            <a:extLst>
              <a:ext uri="{FF2B5EF4-FFF2-40B4-BE49-F238E27FC236}">
                <a16:creationId xmlns:a16="http://schemas.microsoft.com/office/drawing/2014/main" id="{FD308878-E798-384E-E766-E3AF2AE5877F}"/>
              </a:ext>
            </a:extLst>
          </p:cNvPr>
          <p:cNvGrpSpPr/>
          <p:nvPr/>
        </p:nvGrpSpPr>
        <p:grpSpPr>
          <a:xfrm>
            <a:off x="8961552" y="1624186"/>
            <a:ext cx="3958857" cy="3958857"/>
            <a:chOff x="0" y="0"/>
            <a:chExt cx="812800" cy="812800"/>
          </a:xfrm>
        </p:grpSpPr>
        <p:sp>
          <p:nvSpPr>
            <p:cNvPr id="5" name="Freeform 5">
              <a:extLst>
                <a:ext uri="{FF2B5EF4-FFF2-40B4-BE49-F238E27FC236}">
                  <a16:creationId xmlns:a16="http://schemas.microsoft.com/office/drawing/2014/main" id="{E78F591D-BA56-2A60-6572-390E8FDCFA9B}"/>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6" name="TextBox 6">
              <a:extLst>
                <a:ext uri="{FF2B5EF4-FFF2-40B4-BE49-F238E27FC236}">
                  <a16:creationId xmlns:a16="http://schemas.microsoft.com/office/drawing/2014/main" id="{233F6CC7-D760-A983-F819-B6F858D6A552}"/>
                </a:ext>
              </a:extLst>
            </p:cNvPr>
            <p:cNvSpPr txBox="1"/>
            <p:nvPr/>
          </p:nvSpPr>
          <p:spPr>
            <a:xfrm>
              <a:off x="76200" y="28575"/>
              <a:ext cx="660400" cy="708025"/>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grpSp>
        <p:nvGrpSpPr>
          <p:cNvPr id="7" name="Group 7">
            <a:extLst>
              <a:ext uri="{FF2B5EF4-FFF2-40B4-BE49-F238E27FC236}">
                <a16:creationId xmlns:a16="http://schemas.microsoft.com/office/drawing/2014/main" id="{5184C4AB-09C2-A4CC-E067-ADA835B9DC15}"/>
              </a:ext>
            </a:extLst>
          </p:cNvPr>
          <p:cNvGrpSpPr/>
          <p:nvPr/>
        </p:nvGrpSpPr>
        <p:grpSpPr>
          <a:xfrm>
            <a:off x="8961552" y="6081895"/>
            <a:ext cx="3958857" cy="3958857"/>
            <a:chOff x="0" y="0"/>
            <a:chExt cx="812800" cy="812800"/>
          </a:xfrm>
        </p:grpSpPr>
        <p:sp>
          <p:nvSpPr>
            <p:cNvPr id="8" name="Freeform 8">
              <a:extLst>
                <a:ext uri="{FF2B5EF4-FFF2-40B4-BE49-F238E27FC236}">
                  <a16:creationId xmlns:a16="http://schemas.microsoft.com/office/drawing/2014/main" id="{F1E0BFE6-45E0-AEE8-6209-0C8F03CE6B55}"/>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9" name="TextBox 9">
              <a:extLst>
                <a:ext uri="{FF2B5EF4-FFF2-40B4-BE49-F238E27FC236}">
                  <a16:creationId xmlns:a16="http://schemas.microsoft.com/office/drawing/2014/main" id="{23DE0CA7-4EA0-BD83-5A29-CDF6753C4C3B}"/>
                </a:ext>
              </a:extLst>
            </p:cNvPr>
            <p:cNvSpPr txBox="1"/>
            <p:nvPr/>
          </p:nvSpPr>
          <p:spPr>
            <a:xfrm>
              <a:off x="76200" y="28575"/>
              <a:ext cx="660400" cy="708025"/>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10" name="Freeform 10">
            <a:extLst>
              <a:ext uri="{FF2B5EF4-FFF2-40B4-BE49-F238E27FC236}">
                <a16:creationId xmlns:a16="http://schemas.microsoft.com/office/drawing/2014/main" id="{D68AC1D9-9AFC-5705-F87B-EC7BE583F7BF}"/>
              </a:ext>
            </a:extLst>
          </p:cNvPr>
          <p:cNvSpPr/>
          <p:nvPr/>
        </p:nvSpPr>
        <p:spPr>
          <a:xfrm>
            <a:off x="9676638" y="6339681"/>
            <a:ext cx="2528685" cy="2411733"/>
          </a:xfrm>
          <a:custGeom>
            <a:avLst/>
            <a:gdLst/>
            <a:ahLst/>
            <a:cxnLst/>
            <a:rect l="l" t="t" r="r" b="b"/>
            <a:pathLst>
              <a:path w="2528685" h="2411733">
                <a:moveTo>
                  <a:pt x="0" y="0"/>
                </a:moveTo>
                <a:lnTo>
                  <a:pt x="2528685" y="0"/>
                </a:lnTo>
                <a:lnTo>
                  <a:pt x="2528685" y="2411733"/>
                </a:lnTo>
                <a:lnTo>
                  <a:pt x="0" y="2411733"/>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11" name="Group 11">
            <a:extLst>
              <a:ext uri="{FF2B5EF4-FFF2-40B4-BE49-F238E27FC236}">
                <a16:creationId xmlns:a16="http://schemas.microsoft.com/office/drawing/2014/main" id="{68275003-D5DD-ECA9-D2F5-E8BCDBEAED48}"/>
              </a:ext>
            </a:extLst>
          </p:cNvPr>
          <p:cNvGrpSpPr/>
          <p:nvPr/>
        </p:nvGrpSpPr>
        <p:grpSpPr>
          <a:xfrm>
            <a:off x="13300443" y="1624186"/>
            <a:ext cx="3958857" cy="3958857"/>
            <a:chOff x="0" y="0"/>
            <a:chExt cx="812800" cy="812800"/>
          </a:xfrm>
        </p:grpSpPr>
        <p:sp>
          <p:nvSpPr>
            <p:cNvPr id="12" name="Freeform 12">
              <a:extLst>
                <a:ext uri="{FF2B5EF4-FFF2-40B4-BE49-F238E27FC236}">
                  <a16:creationId xmlns:a16="http://schemas.microsoft.com/office/drawing/2014/main" id="{EDAD1CE7-900D-DC5D-40E1-26D3701650AA}"/>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3" name="TextBox 13">
              <a:extLst>
                <a:ext uri="{FF2B5EF4-FFF2-40B4-BE49-F238E27FC236}">
                  <a16:creationId xmlns:a16="http://schemas.microsoft.com/office/drawing/2014/main" id="{5F2F7925-B084-7CD7-71A0-8E0C591E5687}"/>
                </a:ext>
              </a:extLst>
            </p:cNvPr>
            <p:cNvSpPr txBox="1"/>
            <p:nvPr/>
          </p:nvSpPr>
          <p:spPr>
            <a:xfrm>
              <a:off x="76200" y="28575"/>
              <a:ext cx="660400" cy="708025"/>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14" name="Freeform 14">
            <a:extLst>
              <a:ext uri="{FF2B5EF4-FFF2-40B4-BE49-F238E27FC236}">
                <a16:creationId xmlns:a16="http://schemas.microsoft.com/office/drawing/2014/main" id="{505F274D-CBAA-1455-8D17-147F383EA8BF}"/>
              </a:ext>
            </a:extLst>
          </p:cNvPr>
          <p:cNvSpPr/>
          <p:nvPr/>
        </p:nvSpPr>
        <p:spPr>
          <a:xfrm>
            <a:off x="14199939" y="1967565"/>
            <a:ext cx="2159864" cy="2578943"/>
          </a:xfrm>
          <a:custGeom>
            <a:avLst/>
            <a:gdLst/>
            <a:ahLst/>
            <a:cxnLst/>
            <a:rect l="l" t="t" r="r" b="b"/>
            <a:pathLst>
              <a:path w="2159864" h="2578943">
                <a:moveTo>
                  <a:pt x="0" y="0"/>
                </a:moveTo>
                <a:lnTo>
                  <a:pt x="2159865" y="0"/>
                </a:lnTo>
                <a:lnTo>
                  <a:pt x="2159865" y="2578943"/>
                </a:lnTo>
                <a:lnTo>
                  <a:pt x="0" y="2578943"/>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15" name="Group 15">
            <a:extLst>
              <a:ext uri="{FF2B5EF4-FFF2-40B4-BE49-F238E27FC236}">
                <a16:creationId xmlns:a16="http://schemas.microsoft.com/office/drawing/2014/main" id="{F4B04DE0-E89A-F056-7A5F-B39BCA43C768}"/>
              </a:ext>
            </a:extLst>
          </p:cNvPr>
          <p:cNvGrpSpPr/>
          <p:nvPr/>
        </p:nvGrpSpPr>
        <p:grpSpPr>
          <a:xfrm>
            <a:off x="13589473" y="6081895"/>
            <a:ext cx="3958857" cy="3958857"/>
            <a:chOff x="0" y="0"/>
            <a:chExt cx="812800" cy="812800"/>
          </a:xfrm>
        </p:grpSpPr>
        <p:sp>
          <p:nvSpPr>
            <p:cNvPr id="16" name="Freeform 16">
              <a:extLst>
                <a:ext uri="{FF2B5EF4-FFF2-40B4-BE49-F238E27FC236}">
                  <a16:creationId xmlns:a16="http://schemas.microsoft.com/office/drawing/2014/main" id="{5E1B813A-0B65-ADE4-60C2-B5C7F3332496}"/>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7" name="TextBox 17">
              <a:extLst>
                <a:ext uri="{FF2B5EF4-FFF2-40B4-BE49-F238E27FC236}">
                  <a16:creationId xmlns:a16="http://schemas.microsoft.com/office/drawing/2014/main" id="{02CBC346-AEF6-D96B-1623-E1AF582A53F2}"/>
                </a:ext>
              </a:extLst>
            </p:cNvPr>
            <p:cNvSpPr txBox="1"/>
            <p:nvPr/>
          </p:nvSpPr>
          <p:spPr>
            <a:xfrm>
              <a:off x="76200" y="28575"/>
              <a:ext cx="660400" cy="708025"/>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18" name="Freeform 18">
            <a:extLst>
              <a:ext uri="{FF2B5EF4-FFF2-40B4-BE49-F238E27FC236}">
                <a16:creationId xmlns:a16="http://schemas.microsoft.com/office/drawing/2014/main" id="{3DD26AD3-81D6-0D30-67AF-0DFC90DF7D16}"/>
              </a:ext>
            </a:extLst>
          </p:cNvPr>
          <p:cNvSpPr/>
          <p:nvPr/>
        </p:nvSpPr>
        <p:spPr>
          <a:xfrm>
            <a:off x="14303288" y="6543932"/>
            <a:ext cx="2531227" cy="2549770"/>
          </a:xfrm>
          <a:custGeom>
            <a:avLst/>
            <a:gdLst/>
            <a:ahLst/>
            <a:cxnLst/>
            <a:rect l="l" t="t" r="r" b="b"/>
            <a:pathLst>
              <a:path w="2531227" h="2549770">
                <a:moveTo>
                  <a:pt x="0" y="0"/>
                </a:moveTo>
                <a:lnTo>
                  <a:pt x="2531227" y="0"/>
                </a:lnTo>
                <a:lnTo>
                  <a:pt x="2531227" y="2549771"/>
                </a:lnTo>
                <a:lnTo>
                  <a:pt x="0" y="2549771"/>
                </a:lnTo>
                <a:lnTo>
                  <a:pt x="0" y="0"/>
                </a:lnTo>
                <a:close/>
              </a:path>
            </a:pathLst>
          </a:custGeom>
          <a:blipFill>
            <a:blip r:embed="rId7">
              <a:extLst>
                <a:ext uri="{96DAC541-7B7A-43D3-8B79-37D633B846F1}">
                  <asvg:svgBlip xmlns:asvg="http://schemas.microsoft.com/office/drawing/2016/SVG/main" r:embed="rId8"/>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9" name="Freeform 19">
            <a:extLst>
              <a:ext uri="{FF2B5EF4-FFF2-40B4-BE49-F238E27FC236}">
                <a16:creationId xmlns:a16="http://schemas.microsoft.com/office/drawing/2014/main" id="{D9AF2FA8-379E-E574-A6B3-294CBC93F596}"/>
              </a:ext>
            </a:extLst>
          </p:cNvPr>
          <p:cNvSpPr/>
          <p:nvPr/>
        </p:nvSpPr>
        <p:spPr>
          <a:xfrm>
            <a:off x="6722051" y="4190655"/>
            <a:ext cx="2143654" cy="2149027"/>
          </a:xfrm>
          <a:custGeom>
            <a:avLst/>
            <a:gdLst/>
            <a:ahLst/>
            <a:cxnLst/>
            <a:rect l="l" t="t" r="r" b="b"/>
            <a:pathLst>
              <a:path w="2143654" h="2149027">
                <a:moveTo>
                  <a:pt x="0" y="0"/>
                </a:moveTo>
                <a:lnTo>
                  <a:pt x="2143654" y="0"/>
                </a:lnTo>
                <a:lnTo>
                  <a:pt x="2143654" y="2149026"/>
                </a:lnTo>
                <a:lnTo>
                  <a:pt x="0" y="2149026"/>
                </a:lnTo>
                <a:lnTo>
                  <a:pt x="0" y="0"/>
                </a:lnTo>
                <a:close/>
              </a:path>
            </a:pathLst>
          </a:custGeom>
          <a:blipFill>
            <a:blip r:embed="rId9"/>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22" name="TextBox 22">
            <a:extLst>
              <a:ext uri="{FF2B5EF4-FFF2-40B4-BE49-F238E27FC236}">
                <a16:creationId xmlns:a16="http://schemas.microsoft.com/office/drawing/2014/main" id="{B07A84B9-74FE-87F2-BDD7-AA343A26DD47}"/>
              </a:ext>
            </a:extLst>
          </p:cNvPr>
          <p:cNvSpPr txBox="1"/>
          <p:nvPr/>
        </p:nvSpPr>
        <p:spPr>
          <a:xfrm>
            <a:off x="9658248" y="4432208"/>
            <a:ext cx="2565466" cy="873158"/>
          </a:xfrm>
          <a:prstGeom prst="rect">
            <a:avLst/>
          </a:prstGeom>
        </p:spPr>
        <p:txBody>
          <a:bodyPr lIns="0" tIns="0" rIns="0" bIns="0" rtlCol="0" anchor="t">
            <a:spAutoFit/>
          </a:bodyPr>
          <a:lstStyle/>
          <a:p>
            <a:pPr marL="0" marR="0" lvl="0" indent="0" algn="ctr" defTabSz="914400" rtl="0" eaLnBrk="1" fontAlgn="auto" latinLnBrk="0" hangingPunct="1">
              <a:lnSpc>
                <a:spcPts val="7000"/>
              </a:lnSpc>
              <a:spcBef>
                <a:spcPts val="0"/>
              </a:spcBef>
              <a:spcAft>
                <a:spcPts val="0"/>
              </a:spcAft>
              <a:buClrTx/>
              <a:buSzTx/>
              <a:buFontTx/>
              <a:buNone/>
              <a:tabLst/>
              <a:defRPr/>
            </a:pPr>
            <a:r>
              <a:rPr kumimoji="0" lang="en-US" sz="5000" b="0" i="0" u="none" strike="noStrike" kern="1200" cap="none" spc="0" normalizeH="0" baseline="0" noProof="0">
                <a:ln>
                  <a:noFill/>
                </a:ln>
                <a:solidFill>
                  <a:srgbClr val="000000"/>
                </a:solidFill>
                <a:effectLst/>
                <a:uLnTx/>
                <a:uFillTx/>
                <a:latin typeface="210 디딤고딕 Bold"/>
                <a:ea typeface="210 디딤고딕 Bold"/>
                <a:cs typeface="210 디딤고딕 Bold"/>
                <a:sym typeface="210 디딤고딕 Bold"/>
              </a:rPr>
              <a:t>기술 변화</a:t>
            </a:r>
          </a:p>
        </p:txBody>
      </p:sp>
      <p:sp>
        <p:nvSpPr>
          <p:cNvPr id="23" name="TextBox 23">
            <a:extLst>
              <a:ext uri="{FF2B5EF4-FFF2-40B4-BE49-F238E27FC236}">
                <a16:creationId xmlns:a16="http://schemas.microsoft.com/office/drawing/2014/main" id="{167761A3-FF60-E063-407A-C09F324F0A4E}"/>
              </a:ext>
            </a:extLst>
          </p:cNvPr>
          <p:cNvSpPr txBox="1"/>
          <p:nvPr/>
        </p:nvSpPr>
        <p:spPr>
          <a:xfrm>
            <a:off x="13399628" y="4432208"/>
            <a:ext cx="3937000" cy="873158"/>
          </a:xfrm>
          <a:prstGeom prst="rect">
            <a:avLst/>
          </a:prstGeom>
        </p:spPr>
        <p:txBody>
          <a:bodyPr lIns="0" tIns="0" rIns="0" bIns="0" rtlCol="0" anchor="t">
            <a:spAutoFit/>
          </a:bodyPr>
          <a:lstStyle/>
          <a:p>
            <a:pPr marL="0" marR="0" lvl="0" indent="0" algn="ctr" defTabSz="914400" rtl="0" eaLnBrk="1" fontAlgn="auto" latinLnBrk="0" hangingPunct="1">
              <a:lnSpc>
                <a:spcPts val="7000"/>
              </a:lnSpc>
              <a:spcBef>
                <a:spcPts val="0"/>
              </a:spcBef>
              <a:spcAft>
                <a:spcPts val="0"/>
              </a:spcAft>
              <a:buClrTx/>
              <a:buSzTx/>
              <a:buFontTx/>
              <a:buNone/>
              <a:tabLst/>
              <a:defRPr/>
            </a:pPr>
            <a:r>
              <a:rPr kumimoji="0" lang="en-US" sz="5000" b="0" i="0" u="none" strike="noStrike" kern="1200" cap="none" spc="0" normalizeH="0" baseline="0" noProof="0">
                <a:ln>
                  <a:noFill/>
                </a:ln>
                <a:solidFill>
                  <a:srgbClr val="000000"/>
                </a:solidFill>
                <a:effectLst/>
                <a:uLnTx/>
                <a:uFillTx/>
                <a:latin typeface="210 디딤고딕 Bold"/>
                <a:ea typeface="210 디딤고딕 Bold"/>
                <a:cs typeface="210 디딤고딕 Bold"/>
                <a:sym typeface="210 디딤고딕 Bold"/>
              </a:rPr>
              <a:t>사회 구조 변화</a:t>
            </a:r>
          </a:p>
        </p:txBody>
      </p:sp>
      <p:sp>
        <p:nvSpPr>
          <p:cNvPr id="24" name="TextBox 24">
            <a:extLst>
              <a:ext uri="{FF2B5EF4-FFF2-40B4-BE49-F238E27FC236}">
                <a16:creationId xmlns:a16="http://schemas.microsoft.com/office/drawing/2014/main" id="{24C5DB67-3279-9A02-2292-CCB72D5FA7F8}"/>
              </a:ext>
            </a:extLst>
          </p:cNvPr>
          <p:cNvSpPr txBox="1"/>
          <p:nvPr/>
        </p:nvSpPr>
        <p:spPr>
          <a:xfrm>
            <a:off x="9359765" y="8979403"/>
            <a:ext cx="3162433" cy="873158"/>
          </a:xfrm>
          <a:prstGeom prst="rect">
            <a:avLst/>
          </a:prstGeom>
        </p:spPr>
        <p:txBody>
          <a:bodyPr lIns="0" tIns="0" rIns="0" bIns="0" rtlCol="0" anchor="t">
            <a:spAutoFit/>
          </a:bodyPr>
          <a:lstStyle/>
          <a:p>
            <a:pPr marL="0" marR="0" lvl="0" indent="0" algn="ctr" defTabSz="914400" rtl="0" eaLnBrk="1" fontAlgn="auto" latinLnBrk="0" hangingPunct="1">
              <a:lnSpc>
                <a:spcPts val="7000"/>
              </a:lnSpc>
              <a:spcBef>
                <a:spcPts val="0"/>
              </a:spcBef>
              <a:spcAft>
                <a:spcPts val="0"/>
              </a:spcAft>
              <a:buClrTx/>
              <a:buSzTx/>
              <a:buFontTx/>
              <a:buNone/>
              <a:tabLst/>
              <a:defRPr/>
            </a:pPr>
            <a:r>
              <a:rPr kumimoji="0" lang="en-US" sz="5000" b="0" i="0" u="none" strike="noStrike" kern="1200" cap="none" spc="0" normalizeH="0" baseline="0" noProof="0">
                <a:ln>
                  <a:noFill/>
                </a:ln>
                <a:solidFill>
                  <a:srgbClr val="000000"/>
                </a:solidFill>
                <a:effectLst/>
                <a:uLnTx/>
                <a:uFillTx/>
                <a:latin typeface="210 디딤고딕 Bold"/>
                <a:ea typeface="210 디딤고딕 Bold"/>
                <a:cs typeface="210 디딤고딕 Bold"/>
                <a:sym typeface="210 디딤고딕 Bold"/>
              </a:rPr>
              <a:t>가치관 변화</a:t>
            </a:r>
          </a:p>
        </p:txBody>
      </p:sp>
      <p:sp>
        <p:nvSpPr>
          <p:cNvPr id="25" name="TextBox 25">
            <a:extLst>
              <a:ext uri="{FF2B5EF4-FFF2-40B4-BE49-F238E27FC236}">
                <a16:creationId xmlns:a16="http://schemas.microsoft.com/office/drawing/2014/main" id="{0462AC22-79FA-CEB2-9FC2-512921D8B643}"/>
              </a:ext>
            </a:extLst>
          </p:cNvPr>
          <p:cNvSpPr txBox="1"/>
          <p:nvPr/>
        </p:nvSpPr>
        <p:spPr>
          <a:xfrm>
            <a:off x="14265604" y="8979403"/>
            <a:ext cx="2565466" cy="873158"/>
          </a:xfrm>
          <a:prstGeom prst="rect">
            <a:avLst/>
          </a:prstGeom>
        </p:spPr>
        <p:txBody>
          <a:bodyPr lIns="0" tIns="0" rIns="0" bIns="0" rtlCol="0" anchor="t">
            <a:spAutoFit/>
          </a:bodyPr>
          <a:lstStyle/>
          <a:p>
            <a:pPr marL="0" marR="0" lvl="0" indent="0" algn="ctr" defTabSz="914400" rtl="0" eaLnBrk="1" fontAlgn="auto" latinLnBrk="0" hangingPunct="1">
              <a:lnSpc>
                <a:spcPts val="7000"/>
              </a:lnSpc>
              <a:spcBef>
                <a:spcPts val="0"/>
              </a:spcBef>
              <a:spcAft>
                <a:spcPts val="0"/>
              </a:spcAft>
              <a:buClrTx/>
              <a:buSzTx/>
              <a:buFontTx/>
              <a:buNone/>
              <a:tabLst/>
              <a:defRPr/>
            </a:pPr>
            <a:r>
              <a:rPr kumimoji="0" lang="en-US" sz="5000" b="0" i="0" u="none" strike="noStrike" kern="1200" cap="none" spc="0" normalizeH="0" baseline="0" noProof="0">
                <a:ln>
                  <a:noFill/>
                </a:ln>
                <a:solidFill>
                  <a:srgbClr val="000000"/>
                </a:solidFill>
                <a:effectLst/>
                <a:uLnTx/>
                <a:uFillTx/>
                <a:latin typeface="210 디딤고딕 Bold"/>
                <a:ea typeface="210 디딤고딕 Bold"/>
                <a:cs typeface="210 디딤고딕 Bold"/>
                <a:sym typeface="210 디딤고딕 Bold"/>
              </a:rPr>
              <a:t>환경 변화</a:t>
            </a:r>
          </a:p>
        </p:txBody>
      </p:sp>
      <p:sp>
        <p:nvSpPr>
          <p:cNvPr id="30" name="Freeform 22">
            <a:extLst>
              <a:ext uri="{FF2B5EF4-FFF2-40B4-BE49-F238E27FC236}">
                <a16:creationId xmlns:a16="http://schemas.microsoft.com/office/drawing/2014/main" id="{A674B4E7-A9BB-721C-8ABC-30183357867D}"/>
              </a:ext>
            </a:extLst>
          </p:cNvPr>
          <p:cNvSpPr/>
          <p:nvPr/>
        </p:nvSpPr>
        <p:spPr>
          <a:xfrm>
            <a:off x="9817197" y="2519280"/>
            <a:ext cx="1765203" cy="1798933"/>
          </a:xfrm>
          <a:custGeom>
            <a:avLst/>
            <a:gdLst/>
            <a:ahLst/>
            <a:cxnLst/>
            <a:rect l="l" t="t" r="r" b="b"/>
            <a:pathLst>
              <a:path w="2269507" h="2312874">
                <a:moveTo>
                  <a:pt x="0" y="0"/>
                </a:moveTo>
                <a:lnTo>
                  <a:pt x="2269507" y="0"/>
                </a:lnTo>
                <a:lnTo>
                  <a:pt x="2269507" y="2312874"/>
                </a:lnTo>
                <a:lnTo>
                  <a:pt x="0" y="2312874"/>
                </a:lnTo>
                <a:lnTo>
                  <a:pt x="0" y="0"/>
                </a:lnTo>
                <a:close/>
              </a:path>
            </a:pathLst>
          </a:custGeom>
          <a:blipFill>
            <a:blip r:embed="rId10"/>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pic>
        <p:nvPicPr>
          <p:cNvPr id="28" name="그림 27">
            <a:extLst>
              <a:ext uri="{FF2B5EF4-FFF2-40B4-BE49-F238E27FC236}">
                <a16:creationId xmlns:a16="http://schemas.microsoft.com/office/drawing/2014/main" id="{C96994F6-0B64-CCFF-4C79-A0CCD87019FE}"/>
              </a:ext>
            </a:extLst>
          </p:cNvPr>
          <p:cNvPicPr>
            <a:picLocks noChangeAspect="1"/>
          </p:cNvPicPr>
          <p:nvPr/>
        </p:nvPicPr>
        <p:blipFill>
          <a:blip r:embed="rId11"/>
          <a:stretch>
            <a:fillRect/>
          </a:stretch>
        </p:blipFill>
        <p:spPr>
          <a:xfrm>
            <a:off x="36165" y="2559794"/>
            <a:ext cx="7364606" cy="5535648"/>
          </a:xfrm>
          <a:prstGeom prst="rect">
            <a:avLst/>
          </a:prstGeom>
        </p:spPr>
      </p:pic>
      <p:sp>
        <p:nvSpPr>
          <p:cNvPr id="29" name="TextBox 23"/>
          <p:cNvSpPr txBox="1"/>
          <p:nvPr/>
        </p:nvSpPr>
        <p:spPr>
          <a:xfrm>
            <a:off x="372379" y="90764"/>
            <a:ext cx="17543243" cy="2432050"/>
          </a:xfrm>
          <a:prstGeom prst="rect">
            <a:avLst/>
          </a:prstGeom>
        </p:spPr>
        <p:txBody>
          <a:bodyPr lIns="0" tIns="0" rIns="0" bIns="0" rtlCol="0" anchor="t">
            <a:spAutoFit/>
          </a:bodyPr>
          <a:lstStyle/>
          <a:p>
            <a:pPr marL="0" marR="0" lvl="0" indent="0" algn="ctr" defTabSz="914400" rtl="0" eaLnBrk="1" fontAlgn="auto" latinLnBrk="0" hangingPunct="1">
              <a:lnSpc>
                <a:spcPts val="9799"/>
              </a:lnSpc>
              <a:spcBef>
                <a:spcPts val="0"/>
              </a:spcBef>
              <a:spcAft>
                <a:spcPts val="0"/>
              </a:spcAft>
              <a:buClrTx/>
              <a:buSzTx/>
              <a:buFontTx/>
              <a:buNone/>
              <a:tabLst/>
              <a:defRPr/>
            </a:pPr>
            <a:r>
              <a:rPr kumimoji="0" lang="en-US" sz="6999"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미래</a:t>
            </a:r>
            <a:r>
              <a:rPr kumimoji="0" lang="en-US" sz="6999"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rPr>
              <a:t> </a:t>
            </a:r>
            <a:r>
              <a:rPr kumimoji="0" lang="en-US" sz="6999"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사회가</a:t>
            </a:r>
            <a:r>
              <a:rPr kumimoji="0" lang="en-US" sz="6999"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rPr>
              <a:t> </a:t>
            </a:r>
            <a:r>
              <a:rPr kumimoji="0" lang="en-US" sz="6999"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바뀌면</a:t>
            </a:r>
            <a:r>
              <a:rPr kumimoji="0" lang="en-US" sz="6999"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rPr>
              <a:t>,</a:t>
            </a:r>
            <a:r>
              <a:rPr kumimoji="0" lang="en-US" sz="6999" b="0" i="0" u="none" strike="noStrike" kern="1200" cap="none" spc="0" normalizeH="0" baseline="0" noProof="0" dirty="0">
                <a:ln>
                  <a:noFill/>
                </a:ln>
                <a:solidFill>
                  <a:srgbClr val="5E17EB"/>
                </a:solidFill>
                <a:effectLst/>
                <a:uLnTx/>
                <a:uFillTx/>
                <a:latin typeface="Nanum Gothic"/>
                <a:ea typeface="Nanum Gothic"/>
                <a:cs typeface="Nanum Gothic"/>
                <a:sym typeface="Nanum Gothic"/>
              </a:rPr>
              <a:t> </a:t>
            </a:r>
            <a:r>
              <a:rPr kumimoji="0" lang="en-US" sz="6999" b="1" i="0" u="none" strike="noStrike" kern="1200" cap="none" spc="0" normalizeH="0" baseline="0" noProof="0" dirty="0" err="1">
                <a:ln>
                  <a:noFill/>
                </a:ln>
                <a:solidFill>
                  <a:srgbClr val="FFD10C"/>
                </a:solidFill>
                <a:effectLst/>
                <a:uLnTx/>
                <a:uFillTx/>
                <a:latin typeface="Nanum Gothic Bold"/>
                <a:ea typeface="Nanum Gothic Bold"/>
                <a:cs typeface="Nanum Gothic Bold"/>
                <a:sym typeface="Nanum Gothic Bold"/>
              </a:rPr>
              <a:t>내가</a:t>
            </a:r>
            <a:r>
              <a:rPr kumimoji="0" lang="en-US" sz="6999" b="1" i="0" u="none" strike="noStrike" kern="1200" cap="none" spc="0" normalizeH="0" baseline="0" noProof="0" dirty="0">
                <a:ln>
                  <a:noFill/>
                </a:ln>
                <a:solidFill>
                  <a:srgbClr val="FFD10C"/>
                </a:solidFill>
                <a:effectLst/>
                <a:uLnTx/>
                <a:uFillTx/>
                <a:latin typeface="Nanum Gothic Bold"/>
                <a:ea typeface="Nanum Gothic Bold"/>
                <a:cs typeface="Nanum Gothic Bold"/>
                <a:sym typeface="Nanum Gothic Bold"/>
              </a:rPr>
              <a:t> </a:t>
            </a:r>
            <a:r>
              <a:rPr kumimoji="0" lang="en-US" sz="6999" b="1" i="0" u="none" strike="noStrike" kern="1200" cap="none" spc="0" normalizeH="0" baseline="0" noProof="0" dirty="0" err="1">
                <a:ln>
                  <a:noFill/>
                </a:ln>
                <a:solidFill>
                  <a:srgbClr val="FFD10C"/>
                </a:solidFill>
                <a:effectLst/>
                <a:uLnTx/>
                <a:uFillTx/>
                <a:latin typeface="Nanum Gothic Bold"/>
                <a:ea typeface="Nanum Gothic Bold"/>
                <a:cs typeface="Nanum Gothic Bold"/>
                <a:sym typeface="Nanum Gothic Bold"/>
              </a:rPr>
              <a:t>꿈꾸는</a:t>
            </a:r>
            <a:r>
              <a:rPr kumimoji="0" lang="en-US" sz="6999" b="1" i="0" u="none" strike="noStrike" kern="1200" cap="none" spc="0" normalizeH="0" baseline="0" noProof="0" dirty="0">
                <a:ln>
                  <a:noFill/>
                </a:ln>
                <a:solidFill>
                  <a:srgbClr val="FFD10C"/>
                </a:solidFill>
                <a:effectLst/>
                <a:uLnTx/>
                <a:uFillTx/>
                <a:latin typeface="Nanum Gothic Bold"/>
                <a:ea typeface="Nanum Gothic Bold"/>
                <a:cs typeface="Nanum Gothic Bold"/>
                <a:sym typeface="Nanum Gothic Bold"/>
              </a:rPr>
              <a:t> </a:t>
            </a:r>
            <a:r>
              <a:rPr kumimoji="0" lang="en-US" sz="6999" b="1" i="0" u="none" strike="noStrike" kern="1200" cap="none" spc="0" normalizeH="0" baseline="0" noProof="0" dirty="0" err="1">
                <a:ln>
                  <a:noFill/>
                </a:ln>
                <a:solidFill>
                  <a:srgbClr val="FFD10C"/>
                </a:solidFill>
                <a:effectLst/>
                <a:uLnTx/>
                <a:uFillTx/>
                <a:latin typeface="Nanum Gothic Bold"/>
                <a:ea typeface="Nanum Gothic Bold"/>
                <a:cs typeface="Nanum Gothic Bold"/>
                <a:sym typeface="Nanum Gothic Bold"/>
              </a:rPr>
              <a:t>직업</a:t>
            </a:r>
            <a:r>
              <a:rPr kumimoji="0" lang="en-US" sz="6999"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에는</a:t>
            </a:r>
            <a:r>
              <a:rPr kumimoji="0" lang="en-US" sz="6999"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rPr>
              <a:t> </a:t>
            </a:r>
          </a:p>
          <a:p>
            <a:pPr marL="0" marR="0" lvl="0" indent="0" algn="ctr" defTabSz="914400" rtl="0" eaLnBrk="1" fontAlgn="auto" latinLnBrk="0" hangingPunct="1">
              <a:lnSpc>
                <a:spcPts val="9799"/>
              </a:lnSpc>
              <a:spcBef>
                <a:spcPts val="0"/>
              </a:spcBef>
              <a:spcAft>
                <a:spcPts val="0"/>
              </a:spcAft>
              <a:buClrTx/>
              <a:buSzTx/>
              <a:buFontTx/>
              <a:buNone/>
              <a:tabLst/>
              <a:defRPr/>
            </a:pPr>
            <a:r>
              <a:rPr kumimoji="0" lang="en-US" sz="6999"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어떤</a:t>
            </a:r>
            <a:r>
              <a:rPr kumimoji="0" lang="en-US" sz="6999"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rPr>
              <a:t> </a:t>
            </a:r>
            <a:r>
              <a:rPr kumimoji="0" lang="en-US" sz="6999"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변화가</a:t>
            </a:r>
            <a:r>
              <a:rPr kumimoji="0" lang="en-US" sz="6999"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rPr>
              <a:t> </a:t>
            </a:r>
            <a:r>
              <a:rPr kumimoji="0" lang="en-US" sz="6999"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있을까</a:t>
            </a:r>
            <a:r>
              <a:rPr kumimoji="0" lang="en-US" sz="6999"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rPr>
              <a:t>?</a:t>
            </a:r>
          </a:p>
        </p:txBody>
      </p:sp>
    </p:spTree>
    <p:extLst>
      <p:ext uri="{BB962C8B-B14F-4D97-AF65-F5344CB8AC3E}">
        <p14:creationId xmlns:p14="http://schemas.microsoft.com/office/powerpoint/2010/main" val="76107784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grpSp>
        <p:nvGrpSpPr>
          <p:cNvPr id="2" name="Group 2"/>
          <p:cNvGrpSpPr/>
          <p:nvPr/>
        </p:nvGrpSpPr>
        <p:grpSpPr>
          <a:xfrm>
            <a:off x="9848617" y="2911050"/>
            <a:ext cx="3958857" cy="3958857"/>
            <a:chOff x="0" y="0"/>
            <a:chExt cx="812800" cy="812800"/>
          </a:xfrm>
        </p:grpSpPr>
        <p:sp>
          <p:nvSpPr>
            <p:cNvPr id="3" name="Freeform 3"/>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endParaRPr lang="ko-KR" altLang="en-US"/>
            </a:p>
          </p:txBody>
        </p:sp>
        <p:sp>
          <p:nvSpPr>
            <p:cNvPr id="4" name="TextBox 4"/>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sp>
        <p:nvSpPr>
          <p:cNvPr id="5" name="Freeform 5"/>
          <p:cNvSpPr/>
          <p:nvPr/>
        </p:nvSpPr>
        <p:spPr>
          <a:xfrm>
            <a:off x="6722051" y="4190655"/>
            <a:ext cx="2143654" cy="2149027"/>
          </a:xfrm>
          <a:custGeom>
            <a:avLst/>
            <a:gdLst/>
            <a:ahLst/>
            <a:cxnLst/>
            <a:rect l="l" t="t" r="r" b="b"/>
            <a:pathLst>
              <a:path w="2143654" h="2149027">
                <a:moveTo>
                  <a:pt x="0" y="0"/>
                </a:moveTo>
                <a:lnTo>
                  <a:pt x="2143654" y="0"/>
                </a:lnTo>
                <a:lnTo>
                  <a:pt x="2143654" y="2149026"/>
                </a:lnTo>
                <a:lnTo>
                  <a:pt x="0" y="2149026"/>
                </a:lnTo>
                <a:lnTo>
                  <a:pt x="0" y="0"/>
                </a:lnTo>
                <a:close/>
              </a:path>
            </a:pathLst>
          </a:custGeom>
          <a:blipFill>
            <a:blip r:embed="rId3"/>
            <a:stretch>
              <a:fillRect/>
            </a:stretch>
          </a:blipFill>
        </p:spPr>
        <p:txBody>
          <a:bodyPr/>
          <a:lstStyle/>
          <a:p>
            <a:endParaRPr lang="ko-KR" altLang="en-US"/>
          </a:p>
        </p:txBody>
      </p:sp>
      <p:sp>
        <p:nvSpPr>
          <p:cNvPr id="6" name="Freeform 6"/>
          <p:cNvSpPr/>
          <p:nvPr/>
        </p:nvSpPr>
        <p:spPr>
          <a:xfrm flipH="1">
            <a:off x="1028700" y="2336228"/>
            <a:ext cx="4114800" cy="4114800"/>
          </a:xfrm>
          <a:custGeom>
            <a:avLst/>
            <a:gdLst/>
            <a:ahLst/>
            <a:cxnLst/>
            <a:rect l="l" t="t" r="r" b="b"/>
            <a:pathLst>
              <a:path w="4114800" h="4114800">
                <a:moveTo>
                  <a:pt x="4114800" y="0"/>
                </a:moveTo>
                <a:lnTo>
                  <a:pt x="0" y="0"/>
                </a:lnTo>
                <a:lnTo>
                  <a:pt x="0" y="4114800"/>
                </a:lnTo>
                <a:lnTo>
                  <a:pt x="4114800" y="4114800"/>
                </a:lnTo>
                <a:lnTo>
                  <a:pt x="411480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endParaRPr lang="ko-KR" altLang="en-US"/>
          </a:p>
        </p:txBody>
      </p:sp>
      <p:grpSp>
        <p:nvGrpSpPr>
          <p:cNvPr id="7" name="Group 7"/>
          <p:cNvGrpSpPr/>
          <p:nvPr/>
        </p:nvGrpSpPr>
        <p:grpSpPr>
          <a:xfrm>
            <a:off x="14659702" y="2197828"/>
            <a:ext cx="2299188" cy="2299188"/>
            <a:chOff x="0" y="0"/>
            <a:chExt cx="812800" cy="812800"/>
          </a:xfrm>
        </p:grpSpPr>
        <p:sp>
          <p:nvSpPr>
            <p:cNvPr id="8" name="Freeform 8"/>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E3E8EB"/>
            </a:solidFill>
          </p:spPr>
          <p:txBody>
            <a:bodyPr/>
            <a:lstStyle/>
            <a:p>
              <a:endParaRPr lang="ko-KR" altLang="en-US"/>
            </a:p>
          </p:txBody>
        </p:sp>
        <p:sp>
          <p:nvSpPr>
            <p:cNvPr id="9" name="TextBox 9"/>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sp>
        <p:nvSpPr>
          <p:cNvPr id="10" name="Freeform 10"/>
          <p:cNvSpPr/>
          <p:nvPr/>
        </p:nvSpPr>
        <p:spPr>
          <a:xfrm>
            <a:off x="14147046" y="2456082"/>
            <a:ext cx="3324501" cy="1911588"/>
          </a:xfrm>
          <a:custGeom>
            <a:avLst/>
            <a:gdLst/>
            <a:ahLst/>
            <a:cxnLst/>
            <a:rect l="l" t="t" r="r" b="b"/>
            <a:pathLst>
              <a:path w="3324501" h="1911588">
                <a:moveTo>
                  <a:pt x="0" y="0"/>
                </a:moveTo>
                <a:lnTo>
                  <a:pt x="3324501" y="0"/>
                </a:lnTo>
                <a:lnTo>
                  <a:pt x="3324501" y="1911589"/>
                </a:lnTo>
                <a:lnTo>
                  <a:pt x="0" y="1911589"/>
                </a:lnTo>
                <a:lnTo>
                  <a:pt x="0" y="0"/>
                </a:lnTo>
                <a:close/>
              </a:path>
            </a:pathLst>
          </a:custGeom>
          <a:blipFill>
            <a:blip r:embed="rId6"/>
            <a:stretch>
              <a:fillRect/>
            </a:stretch>
          </a:blipFill>
        </p:spPr>
        <p:txBody>
          <a:bodyPr/>
          <a:lstStyle/>
          <a:p>
            <a:endParaRPr lang="ko-KR" altLang="en-US"/>
          </a:p>
        </p:txBody>
      </p:sp>
      <p:grpSp>
        <p:nvGrpSpPr>
          <p:cNvPr id="11" name="Group 11"/>
          <p:cNvGrpSpPr/>
          <p:nvPr/>
        </p:nvGrpSpPr>
        <p:grpSpPr>
          <a:xfrm>
            <a:off x="14659702" y="5426338"/>
            <a:ext cx="2299188" cy="2299188"/>
            <a:chOff x="0" y="0"/>
            <a:chExt cx="812800" cy="812800"/>
          </a:xfrm>
        </p:grpSpPr>
        <p:sp>
          <p:nvSpPr>
            <p:cNvPr id="12" name="Freeform 12"/>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E3E8EB"/>
            </a:solidFill>
          </p:spPr>
          <p:txBody>
            <a:bodyPr/>
            <a:lstStyle/>
            <a:p>
              <a:endParaRPr lang="ko-KR" altLang="en-US"/>
            </a:p>
          </p:txBody>
        </p:sp>
        <p:sp>
          <p:nvSpPr>
            <p:cNvPr id="13" name="TextBox 13"/>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sp>
        <p:nvSpPr>
          <p:cNvPr id="14" name="Freeform 14"/>
          <p:cNvSpPr/>
          <p:nvPr/>
        </p:nvSpPr>
        <p:spPr>
          <a:xfrm>
            <a:off x="14659702" y="5676863"/>
            <a:ext cx="2470752" cy="1652315"/>
          </a:xfrm>
          <a:custGeom>
            <a:avLst/>
            <a:gdLst/>
            <a:ahLst/>
            <a:cxnLst/>
            <a:rect l="l" t="t" r="r" b="b"/>
            <a:pathLst>
              <a:path w="2470752" h="1652315">
                <a:moveTo>
                  <a:pt x="0" y="0"/>
                </a:moveTo>
                <a:lnTo>
                  <a:pt x="2470752" y="0"/>
                </a:lnTo>
                <a:lnTo>
                  <a:pt x="2470752" y="1652315"/>
                </a:lnTo>
                <a:lnTo>
                  <a:pt x="0" y="1652315"/>
                </a:lnTo>
                <a:lnTo>
                  <a:pt x="0" y="0"/>
                </a:lnTo>
                <a:close/>
              </a:path>
            </a:pathLst>
          </a:custGeom>
          <a:blipFill>
            <a:blip r:embed="rId7"/>
            <a:stretch>
              <a:fillRect/>
            </a:stretch>
          </a:blipFill>
        </p:spPr>
        <p:txBody>
          <a:bodyPr/>
          <a:lstStyle/>
          <a:p>
            <a:endParaRPr lang="ko-KR" altLang="en-US"/>
          </a:p>
        </p:txBody>
      </p:sp>
      <p:sp>
        <p:nvSpPr>
          <p:cNvPr id="15" name="AutoShape 15"/>
          <p:cNvSpPr/>
          <p:nvPr/>
        </p:nvSpPr>
        <p:spPr>
          <a:xfrm flipV="1">
            <a:off x="13484628" y="3583984"/>
            <a:ext cx="1198470" cy="185997"/>
          </a:xfrm>
          <a:prstGeom prst="line">
            <a:avLst/>
          </a:prstGeom>
          <a:ln w="38100" cap="flat">
            <a:solidFill>
              <a:srgbClr val="000000"/>
            </a:solidFill>
            <a:prstDash val="solid"/>
            <a:headEnd type="none" w="sm" len="sm"/>
            <a:tailEnd type="none" w="sm" len="sm"/>
          </a:ln>
        </p:spPr>
        <p:txBody>
          <a:bodyPr/>
          <a:lstStyle/>
          <a:p>
            <a:endParaRPr lang="ko-KR" altLang="en-US"/>
          </a:p>
        </p:txBody>
      </p:sp>
      <p:sp>
        <p:nvSpPr>
          <p:cNvPr id="16" name="AutoShape 16"/>
          <p:cNvSpPr/>
          <p:nvPr/>
        </p:nvSpPr>
        <p:spPr>
          <a:xfrm>
            <a:off x="13377336" y="6159411"/>
            <a:ext cx="1282366" cy="343609"/>
          </a:xfrm>
          <a:prstGeom prst="line">
            <a:avLst/>
          </a:prstGeom>
          <a:ln w="38100" cap="flat">
            <a:solidFill>
              <a:srgbClr val="000000"/>
            </a:solidFill>
            <a:prstDash val="solid"/>
            <a:headEnd type="none" w="sm" len="sm"/>
            <a:tailEnd type="none" w="sm" len="sm"/>
          </a:ln>
        </p:spPr>
        <p:txBody>
          <a:bodyPr/>
          <a:lstStyle/>
          <a:p>
            <a:endParaRPr lang="ko-KR" altLang="en-US"/>
          </a:p>
        </p:txBody>
      </p:sp>
      <p:grpSp>
        <p:nvGrpSpPr>
          <p:cNvPr id="17" name="Group 17"/>
          <p:cNvGrpSpPr/>
          <p:nvPr/>
        </p:nvGrpSpPr>
        <p:grpSpPr>
          <a:xfrm>
            <a:off x="11828045" y="7725526"/>
            <a:ext cx="2299188" cy="2299188"/>
            <a:chOff x="0" y="0"/>
            <a:chExt cx="812800" cy="812800"/>
          </a:xfrm>
        </p:grpSpPr>
        <p:sp>
          <p:nvSpPr>
            <p:cNvPr id="18" name="Freeform 18"/>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E3E8EB"/>
            </a:solidFill>
          </p:spPr>
          <p:txBody>
            <a:bodyPr/>
            <a:lstStyle/>
            <a:p>
              <a:endParaRPr lang="ko-KR" altLang="en-US"/>
            </a:p>
          </p:txBody>
        </p:sp>
        <p:sp>
          <p:nvSpPr>
            <p:cNvPr id="19" name="TextBox 19"/>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sp>
        <p:nvSpPr>
          <p:cNvPr id="20" name="AutoShape 20"/>
          <p:cNvSpPr/>
          <p:nvPr/>
        </p:nvSpPr>
        <p:spPr>
          <a:xfrm>
            <a:off x="12072160" y="6888307"/>
            <a:ext cx="448298" cy="861281"/>
          </a:xfrm>
          <a:prstGeom prst="line">
            <a:avLst/>
          </a:prstGeom>
          <a:ln w="38100" cap="flat">
            <a:solidFill>
              <a:srgbClr val="000000"/>
            </a:solidFill>
            <a:prstDash val="solid"/>
            <a:headEnd type="none" w="sm" len="sm"/>
            <a:tailEnd type="none" w="sm" len="sm"/>
          </a:ln>
        </p:spPr>
        <p:txBody>
          <a:bodyPr/>
          <a:lstStyle/>
          <a:p>
            <a:endParaRPr lang="ko-KR" altLang="en-US"/>
          </a:p>
        </p:txBody>
      </p:sp>
      <p:sp>
        <p:nvSpPr>
          <p:cNvPr id="21" name="Freeform 21"/>
          <p:cNvSpPr/>
          <p:nvPr/>
        </p:nvSpPr>
        <p:spPr>
          <a:xfrm>
            <a:off x="12409708" y="7978976"/>
            <a:ext cx="1135862" cy="1792288"/>
          </a:xfrm>
          <a:custGeom>
            <a:avLst/>
            <a:gdLst/>
            <a:ahLst/>
            <a:cxnLst/>
            <a:rect l="l" t="t" r="r" b="b"/>
            <a:pathLst>
              <a:path w="1135862" h="1792288">
                <a:moveTo>
                  <a:pt x="0" y="0"/>
                </a:moveTo>
                <a:lnTo>
                  <a:pt x="1135862" y="0"/>
                </a:lnTo>
                <a:lnTo>
                  <a:pt x="1135862" y="1792288"/>
                </a:lnTo>
                <a:lnTo>
                  <a:pt x="0" y="1792288"/>
                </a:lnTo>
                <a:lnTo>
                  <a:pt x="0" y="0"/>
                </a:lnTo>
                <a:close/>
              </a:path>
            </a:pathLst>
          </a:custGeom>
          <a:blipFill>
            <a:blip r:embed="rId8">
              <a:extLst>
                <a:ext uri="{96DAC541-7B7A-43D3-8B79-37D633B846F1}">
                  <asvg:svgBlip xmlns:asvg="http://schemas.microsoft.com/office/drawing/2016/SVG/main" r:embed="rId9"/>
                </a:ext>
              </a:extLst>
            </a:blip>
            <a:stretch>
              <a:fillRect/>
            </a:stretch>
          </a:blipFill>
        </p:spPr>
        <p:txBody>
          <a:bodyPr/>
          <a:lstStyle/>
          <a:p>
            <a:endParaRPr lang="ko-KR" altLang="en-US"/>
          </a:p>
        </p:txBody>
      </p:sp>
      <p:sp>
        <p:nvSpPr>
          <p:cNvPr id="22" name="TextBox 22"/>
          <p:cNvSpPr txBox="1"/>
          <p:nvPr/>
        </p:nvSpPr>
        <p:spPr>
          <a:xfrm>
            <a:off x="-912958" y="6206331"/>
            <a:ext cx="7360557" cy="1193800"/>
          </a:xfrm>
          <a:prstGeom prst="rect">
            <a:avLst/>
          </a:prstGeom>
        </p:spPr>
        <p:txBody>
          <a:bodyPr lIns="0" tIns="0" rIns="0" bIns="0" rtlCol="0" anchor="t">
            <a:spAutoFit/>
          </a:bodyPr>
          <a:lstStyle/>
          <a:p>
            <a:pPr algn="ctr">
              <a:lnSpc>
                <a:spcPts val="9799"/>
              </a:lnSpc>
            </a:pPr>
            <a:r>
              <a:rPr lang="en-US" sz="6999" b="1">
                <a:solidFill>
                  <a:srgbClr val="000000"/>
                </a:solidFill>
                <a:latin typeface="Nanum Gothic Bold"/>
                <a:ea typeface="Nanum Gothic Bold"/>
                <a:cs typeface="Nanum Gothic Bold"/>
                <a:sym typeface="Nanum Gothic Bold"/>
              </a:rPr>
              <a:t>소방관</a:t>
            </a:r>
          </a:p>
        </p:txBody>
      </p:sp>
      <p:sp>
        <p:nvSpPr>
          <p:cNvPr id="23" name="TextBox 23"/>
          <p:cNvSpPr txBox="1"/>
          <p:nvPr/>
        </p:nvSpPr>
        <p:spPr>
          <a:xfrm>
            <a:off x="372379" y="24032"/>
            <a:ext cx="17543243" cy="2432050"/>
          </a:xfrm>
          <a:prstGeom prst="rect">
            <a:avLst/>
          </a:prstGeom>
        </p:spPr>
        <p:txBody>
          <a:bodyPr lIns="0" tIns="0" rIns="0" bIns="0" rtlCol="0" anchor="t">
            <a:spAutoFit/>
          </a:bodyPr>
          <a:lstStyle/>
          <a:p>
            <a:pPr algn="ctr">
              <a:lnSpc>
                <a:spcPts val="9799"/>
              </a:lnSpc>
            </a:pPr>
            <a:r>
              <a:rPr lang="en-US" sz="6999" b="1">
                <a:solidFill>
                  <a:srgbClr val="FFFFFF"/>
                </a:solidFill>
                <a:latin typeface="Nanum Gothic Bold"/>
                <a:ea typeface="Nanum Gothic Bold"/>
                <a:cs typeface="Nanum Gothic Bold"/>
                <a:sym typeface="Nanum Gothic Bold"/>
              </a:rPr>
              <a:t>미래 사회가 바뀌면,</a:t>
            </a:r>
            <a:r>
              <a:rPr lang="en-US" sz="6999">
                <a:solidFill>
                  <a:srgbClr val="5E17EB"/>
                </a:solidFill>
                <a:latin typeface="Nanum Gothic"/>
                <a:ea typeface="Nanum Gothic"/>
                <a:cs typeface="Nanum Gothic"/>
                <a:sym typeface="Nanum Gothic"/>
              </a:rPr>
              <a:t> </a:t>
            </a:r>
            <a:r>
              <a:rPr lang="en-US" sz="6999" b="1">
                <a:solidFill>
                  <a:srgbClr val="FFD10C"/>
                </a:solidFill>
                <a:latin typeface="Nanum Gothic Bold"/>
                <a:ea typeface="Nanum Gothic Bold"/>
                <a:cs typeface="Nanum Gothic Bold"/>
                <a:sym typeface="Nanum Gothic Bold"/>
              </a:rPr>
              <a:t>내가 꿈꾸는 직업</a:t>
            </a:r>
            <a:r>
              <a:rPr lang="en-US" sz="6999" b="1">
                <a:solidFill>
                  <a:srgbClr val="FFFFFF"/>
                </a:solidFill>
                <a:latin typeface="Nanum Gothic Bold"/>
                <a:ea typeface="Nanum Gothic Bold"/>
                <a:cs typeface="Nanum Gothic Bold"/>
                <a:sym typeface="Nanum Gothic Bold"/>
              </a:rPr>
              <a:t>에는 </a:t>
            </a:r>
          </a:p>
          <a:p>
            <a:pPr algn="ctr">
              <a:lnSpc>
                <a:spcPts val="9799"/>
              </a:lnSpc>
            </a:pPr>
            <a:r>
              <a:rPr lang="en-US" sz="6999" b="1">
                <a:solidFill>
                  <a:srgbClr val="FFFFFF"/>
                </a:solidFill>
                <a:latin typeface="Nanum Gothic Bold"/>
                <a:ea typeface="Nanum Gothic Bold"/>
                <a:cs typeface="Nanum Gothic Bold"/>
                <a:sym typeface="Nanum Gothic Bold"/>
              </a:rPr>
              <a:t>어떤 변화가 있을까?</a:t>
            </a:r>
          </a:p>
        </p:txBody>
      </p:sp>
      <p:sp>
        <p:nvSpPr>
          <p:cNvPr id="24" name="TextBox 24"/>
          <p:cNvSpPr txBox="1"/>
          <p:nvPr/>
        </p:nvSpPr>
        <p:spPr>
          <a:xfrm>
            <a:off x="10626755" y="5562563"/>
            <a:ext cx="2565466" cy="873158"/>
          </a:xfrm>
          <a:prstGeom prst="rect">
            <a:avLst/>
          </a:prstGeom>
        </p:spPr>
        <p:txBody>
          <a:bodyPr lIns="0" tIns="0" rIns="0" bIns="0" rtlCol="0" anchor="t">
            <a:spAutoFit/>
          </a:bodyPr>
          <a:lstStyle/>
          <a:p>
            <a:pPr algn="ctr">
              <a:lnSpc>
                <a:spcPts val="7000"/>
              </a:lnSpc>
            </a:pPr>
            <a:r>
              <a:rPr lang="en-US" sz="5000">
                <a:solidFill>
                  <a:srgbClr val="000000"/>
                </a:solidFill>
                <a:latin typeface="210 디딤고딕 Bold"/>
                <a:ea typeface="210 디딤고딕 Bold"/>
                <a:cs typeface="210 디딤고딕 Bold"/>
                <a:sym typeface="210 디딤고딕 Bold"/>
              </a:rPr>
              <a:t>기술 변화</a:t>
            </a:r>
          </a:p>
        </p:txBody>
      </p:sp>
      <p:sp>
        <p:nvSpPr>
          <p:cNvPr id="25" name="TextBox 25"/>
          <p:cNvSpPr txBox="1"/>
          <p:nvPr/>
        </p:nvSpPr>
        <p:spPr>
          <a:xfrm>
            <a:off x="14766429" y="4537075"/>
            <a:ext cx="2213491" cy="606425"/>
          </a:xfrm>
          <a:prstGeom prst="rect">
            <a:avLst/>
          </a:prstGeom>
        </p:spPr>
        <p:txBody>
          <a:bodyPr lIns="0" tIns="0" rIns="0" bIns="0" rtlCol="0" anchor="t">
            <a:spAutoFit/>
          </a:bodyPr>
          <a:lstStyle/>
          <a:p>
            <a:pPr algn="ctr">
              <a:lnSpc>
                <a:spcPts val="4900"/>
              </a:lnSpc>
            </a:pPr>
            <a:r>
              <a:rPr lang="en-US" sz="3500" b="1">
                <a:solidFill>
                  <a:srgbClr val="000000"/>
                </a:solidFill>
                <a:latin typeface="Nanum Gothic Bold"/>
                <a:ea typeface="Nanum Gothic Bold"/>
                <a:cs typeface="Nanum Gothic Bold"/>
                <a:sym typeface="Nanum Gothic Bold"/>
              </a:rPr>
              <a:t>드론의 도입</a:t>
            </a:r>
          </a:p>
        </p:txBody>
      </p:sp>
      <p:sp>
        <p:nvSpPr>
          <p:cNvPr id="26" name="TextBox 26"/>
          <p:cNvSpPr txBox="1"/>
          <p:nvPr/>
        </p:nvSpPr>
        <p:spPr>
          <a:xfrm>
            <a:off x="14284701" y="7763626"/>
            <a:ext cx="3049191" cy="606425"/>
          </a:xfrm>
          <a:prstGeom prst="rect">
            <a:avLst/>
          </a:prstGeom>
        </p:spPr>
        <p:txBody>
          <a:bodyPr lIns="0" tIns="0" rIns="0" bIns="0" rtlCol="0" anchor="t">
            <a:spAutoFit/>
          </a:bodyPr>
          <a:lstStyle/>
          <a:p>
            <a:pPr algn="ctr">
              <a:lnSpc>
                <a:spcPts val="4900"/>
              </a:lnSpc>
            </a:pPr>
            <a:r>
              <a:rPr lang="en-US" sz="3500" b="1">
                <a:solidFill>
                  <a:srgbClr val="000000"/>
                </a:solidFill>
                <a:latin typeface="Nanum Gothic Bold"/>
                <a:ea typeface="Nanum Gothic Bold"/>
                <a:cs typeface="Nanum Gothic Bold"/>
                <a:sym typeface="Nanum Gothic Bold"/>
              </a:rPr>
              <a:t>혼합현실의 발전</a:t>
            </a:r>
          </a:p>
        </p:txBody>
      </p:sp>
      <p:sp>
        <p:nvSpPr>
          <p:cNvPr id="27" name="Freeform 22">
            <a:extLst>
              <a:ext uri="{FF2B5EF4-FFF2-40B4-BE49-F238E27FC236}">
                <a16:creationId xmlns:a16="http://schemas.microsoft.com/office/drawing/2014/main" id="{E1EEA16A-5634-DE72-6F37-3421C4E343F6}"/>
              </a:ext>
            </a:extLst>
          </p:cNvPr>
          <p:cNvSpPr/>
          <p:nvPr/>
        </p:nvSpPr>
        <p:spPr>
          <a:xfrm>
            <a:off x="10756298" y="3280063"/>
            <a:ext cx="2269507" cy="2312874"/>
          </a:xfrm>
          <a:custGeom>
            <a:avLst/>
            <a:gdLst/>
            <a:ahLst/>
            <a:cxnLst/>
            <a:rect l="l" t="t" r="r" b="b"/>
            <a:pathLst>
              <a:path w="2269507" h="2312874">
                <a:moveTo>
                  <a:pt x="0" y="0"/>
                </a:moveTo>
                <a:lnTo>
                  <a:pt x="2269507" y="0"/>
                </a:lnTo>
                <a:lnTo>
                  <a:pt x="2269507" y="2312874"/>
                </a:lnTo>
                <a:lnTo>
                  <a:pt x="0" y="2312874"/>
                </a:lnTo>
                <a:lnTo>
                  <a:pt x="0" y="0"/>
                </a:lnTo>
                <a:close/>
              </a:path>
            </a:pathLst>
          </a:custGeom>
          <a:blipFill>
            <a:blip r:embed="rId10"/>
            <a:stretch>
              <a:fillRect/>
            </a:stretch>
          </a:blipFill>
        </p:spPr>
        <p:txBody>
          <a:bodyPr/>
          <a:lstStyle/>
          <a:p>
            <a:endParaRPr lang="ko-KR" altLang="en-US"/>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grpSp>
        <p:nvGrpSpPr>
          <p:cNvPr id="2" name="Group 2"/>
          <p:cNvGrpSpPr/>
          <p:nvPr/>
        </p:nvGrpSpPr>
        <p:grpSpPr>
          <a:xfrm>
            <a:off x="9848617" y="2911050"/>
            <a:ext cx="3958857" cy="3958857"/>
            <a:chOff x="0" y="0"/>
            <a:chExt cx="812800" cy="812800"/>
          </a:xfrm>
        </p:grpSpPr>
        <p:sp>
          <p:nvSpPr>
            <p:cNvPr id="3" name="Freeform 3"/>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endParaRPr lang="ko-KR" altLang="en-US"/>
            </a:p>
          </p:txBody>
        </p:sp>
        <p:sp>
          <p:nvSpPr>
            <p:cNvPr id="4" name="TextBox 4"/>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sp>
        <p:nvSpPr>
          <p:cNvPr id="5" name="Freeform 5"/>
          <p:cNvSpPr/>
          <p:nvPr/>
        </p:nvSpPr>
        <p:spPr>
          <a:xfrm>
            <a:off x="6722051" y="4190655"/>
            <a:ext cx="2143654" cy="2149027"/>
          </a:xfrm>
          <a:custGeom>
            <a:avLst/>
            <a:gdLst/>
            <a:ahLst/>
            <a:cxnLst/>
            <a:rect l="l" t="t" r="r" b="b"/>
            <a:pathLst>
              <a:path w="2143654" h="2149027">
                <a:moveTo>
                  <a:pt x="0" y="0"/>
                </a:moveTo>
                <a:lnTo>
                  <a:pt x="2143654" y="0"/>
                </a:lnTo>
                <a:lnTo>
                  <a:pt x="2143654" y="2149026"/>
                </a:lnTo>
                <a:lnTo>
                  <a:pt x="0" y="2149026"/>
                </a:lnTo>
                <a:lnTo>
                  <a:pt x="0" y="0"/>
                </a:lnTo>
                <a:close/>
              </a:path>
            </a:pathLst>
          </a:custGeom>
          <a:blipFill>
            <a:blip r:embed="rId3"/>
            <a:stretch>
              <a:fillRect/>
            </a:stretch>
          </a:blipFill>
        </p:spPr>
        <p:txBody>
          <a:bodyPr/>
          <a:lstStyle/>
          <a:p>
            <a:endParaRPr lang="ko-KR" altLang="en-US"/>
          </a:p>
        </p:txBody>
      </p:sp>
      <p:sp>
        <p:nvSpPr>
          <p:cNvPr id="6" name="Freeform 6"/>
          <p:cNvSpPr/>
          <p:nvPr/>
        </p:nvSpPr>
        <p:spPr>
          <a:xfrm flipH="1">
            <a:off x="1028700" y="2336228"/>
            <a:ext cx="4114800" cy="4114800"/>
          </a:xfrm>
          <a:custGeom>
            <a:avLst/>
            <a:gdLst/>
            <a:ahLst/>
            <a:cxnLst/>
            <a:rect l="l" t="t" r="r" b="b"/>
            <a:pathLst>
              <a:path w="4114800" h="4114800">
                <a:moveTo>
                  <a:pt x="4114800" y="0"/>
                </a:moveTo>
                <a:lnTo>
                  <a:pt x="0" y="0"/>
                </a:lnTo>
                <a:lnTo>
                  <a:pt x="0" y="4114800"/>
                </a:lnTo>
                <a:lnTo>
                  <a:pt x="4114800" y="4114800"/>
                </a:lnTo>
                <a:lnTo>
                  <a:pt x="411480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endParaRPr lang="ko-KR" altLang="en-US"/>
          </a:p>
        </p:txBody>
      </p:sp>
      <p:grpSp>
        <p:nvGrpSpPr>
          <p:cNvPr id="7" name="Group 7"/>
          <p:cNvGrpSpPr/>
          <p:nvPr/>
        </p:nvGrpSpPr>
        <p:grpSpPr>
          <a:xfrm>
            <a:off x="14659702" y="2197828"/>
            <a:ext cx="2299188" cy="2299188"/>
            <a:chOff x="0" y="0"/>
            <a:chExt cx="812800" cy="812800"/>
          </a:xfrm>
        </p:grpSpPr>
        <p:sp>
          <p:nvSpPr>
            <p:cNvPr id="8" name="Freeform 8"/>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E3E8EB"/>
            </a:solidFill>
          </p:spPr>
          <p:txBody>
            <a:bodyPr/>
            <a:lstStyle/>
            <a:p>
              <a:endParaRPr lang="ko-KR" altLang="en-US"/>
            </a:p>
          </p:txBody>
        </p:sp>
        <p:sp>
          <p:nvSpPr>
            <p:cNvPr id="9" name="TextBox 9"/>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grpSp>
        <p:nvGrpSpPr>
          <p:cNvPr id="10" name="Group 10"/>
          <p:cNvGrpSpPr/>
          <p:nvPr/>
        </p:nvGrpSpPr>
        <p:grpSpPr>
          <a:xfrm>
            <a:off x="14659702" y="5426338"/>
            <a:ext cx="2299188" cy="2299188"/>
            <a:chOff x="0" y="0"/>
            <a:chExt cx="812800" cy="812800"/>
          </a:xfrm>
        </p:grpSpPr>
        <p:sp>
          <p:nvSpPr>
            <p:cNvPr id="11" name="Freeform 11"/>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E3E8EB"/>
            </a:solidFill>
          </p:spPr>
          <p:txBody>
            <a:bodyPr/>
            <a:lstStyle/>
            <a:p>
              <a:endParaRPr lang="ko-KR" altLang="en-US"/>
            </a:p>
          </p:txBody>
        </p:sp>
        <p:sp>
          <p:nvSpPr>
            <p:cNvPr id="12" name="TextBox 12"/>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sp>
        <p:nvSpPr>
          <p:cNvPr id="13" name="AutoShape 13"/>
          <p:cNvSpPr/>
          <p:nvPr/>
        </p:nvSpPr>
        <p:spPr>
          <a:xfrm flipV="1">
            <a:off x="13484628" y="3583984"/>
            <a:ext cx="1198470" cy="185997"/>
          </a:xfrm>
          <a:prstGeom prst="line">
            <a:avLst/>
          </a:prstGeom>
          <a:ln w="38100" cap="flat">
            <a:solidFill>
              <a:srgbClr val="000000"/>
            </a:solidFill>
            <a:prstDash val="solid"/>
            <a:headEnd type="none" w="sm" len="sm"/>
            <a:tailEnd type="none" w="sm" len="sm"/>
          </a:ln>
        </p:spPr>
        <p:txBody>
          <a:bodyPr/>
          <a:lstStyle/>
          <a:p>
            <a:endParaRPr lang="ko-KR" altLang="en-US"/>
          </a:p>
        </p:txBody>
      </p:sp>
      <p:sp>
        <p:nvSpPr>
          <p:cNvPr id="14" name="AutoShape 14"/>
          <p:cNvSpPr/>
          <p:nvPr/>
        </p:nvSpPr>
        <p:spPr>
          <a:xfrm>
            <a:off x="13377336" y="6159411"/>
            <a:ext cx="1282366" cy="343609"/>
          </a:xfrm>
          <a:prstGeom prst="line">
            <a:avLst/>
          </a:prstGeom>
          <a:ln w="38100" cap="flat">
            <a:solidFill>
              <a:srgbClr val="000000"/>
            </a:solidFill>
            <a:prstDash val="solid"/>
            <a:headEnd type="none" w="sm" len="sm"/>
            <a:tailEnd type="none" w="sm" len="sm"/>
          </a:ln>
        </p:spPr>
        <p:txBody>
          <a:bodyPr/>
          <a:lstStyle/>
          <a:p>
            <a:endParaRPr lang="ko-KR" altLang="en-US"/>
          </a:p>
        </p:txBody>
      </p:sp>
      <p:grpSp>
        <p:nvGrpSpPr>
          <p:cNvPr id="15" name="Group 15"/>
          <p:cNvGrpSpPr/>
          <p:nvPr/>
        </p:nvGrpSpPr>
        <p:grpSpPr>
          <a:xfrm>
            <a:off x="11828045" y="7725526"/>
            <a:ext cx="2299188" cy="2299188"/>
            <a:chOff x="0" y="0"/>
            <a:chExt cx="812800" cy="812800"/>
          </a:xfrm>
        </p:grpSpPr>
        <p:sp>
          <p:nvSpPr>
            <p:cNvPr id="16" name="Freeform 16"/>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E3E8EB"/>
            </a:solidFill>
          </p:spPr>
          <p:txBody>
            <a:bodyPr/>
            <a:lstStyle/>
            <a:p>
              <a:endParaRPr lang="ko-KR" altLang="en-US"/>
            </a:p>
          </p:txBody>
        </p:sp>
        <p:sp>
          <p:nvSpPr>
            <p:cNvPr id="17" name="TextBox 17"/>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sp>
        <p:nvSpPr>
          <p:cNvPr id="18" name="AutoShape 18"/>
          <p:cNvSpPr/>
          <p:nvPr/>
        </p:nvSpPr>
        <p:spPr>
          <a:xfrm>
            <a:off x="12072160" y="6888307"/>
            <a:ext cx="448298" cy="861281"/>
          </a:xfrm>
          <a:prstGeom prst="line">
            <a:avLst/>
          </a:prstGeom>
          <a:ln w="38100" cap="flat">
            <a:solidFill>
              <a:srgbClr val="000000"/>
            </a:solidFill>
            <a:prstDash val="solid"/>
            <a:headEnd type="none" w="sm" len="sm"/>
            <a:tailEnd type="none" w="sm" len="sm"/>
          </a:ln>
        </p:spPr>
        <p:txBody>
          <a:bodyPr/>
          <a:lstStyle/>
          <a:p>
            <a:endParaRPr lang="ko-KR" altLang="en-US"/>
          </a:p>
        </p:txBody>
      </p:sp>
      <p:sp>
        <p:nvSpPr>
          <p:cNvPr id="19" name="Freeform 19"/>
          <p:cNvSpPr/>
          <p:nvPr/>
        </p:nvSpPr>
        <p:spPr>
          <a:xfrm>
            <a:off x="12409708" y="7978976"/>
            <a:ext cx="1135862" cy="1792288"/>
          </a:xfrm>
          <a:custGeom>
            <a:avLst/>
            <a:gdLst/>
            <a:ahLst/>
            <a:cxnLst/>
            <a:rect l="l" t="t" r="r" b="b"/>
            <a:pathLst>
              <a:path w="1135862" h="1792288">
                <a:moveTo>
                  <a:pt x="0" y="0"/>
                </a:moveTo>
                <a:lnTo>
                  <a:pt x="1135862" y="0"/>
                </a:lnTo>
                <a:lnTo>
                  <a:pt x="1135862" y="1792288"/>
                </a:lnTo>
                <a:lnTo>
                  <a:pt x="0" y="1792288"/>
                </a:lnTo>
                <a:lnTo>
                  <a:pt x="0" y="0"/>
                </a:lnTo>
                <a:close/>
              </a:path>
            </a:pathLst>
          </a:custGeom>
          <a:blipFill>
            <a:blip r:embed="rId6">
              <a:extLst>
                <a:ext uri="{96DAC541-7B7A-43D3-8B79-37D633B846F1}">
                  <asvg:svgBlip xmlns:asvg="http://schemas.microsoft.com/office/drawing/2016/SVG/main" r:embed="rId7"/>
                </a:ext>
              </a:extLst>
            </a:blip>
            <a:stretch>
              <a:fillRect/>
            </a:stretch>
          </a:blipFill>
        </p:spPr>
        <p:txBody>
          <a:bodyPr/>
          <a:lstStyle/>
          <a:p>
            <a:endParaRPr lang="ko-KR" altLang="en-US"/>
          </a:p>
        </p:txBody>
      </p:sp>
      <p:sp>
        <p:nvSpPr>
          <p:cNvPr id="20" name="TextBox 20"/>
          <p:cNvSpPr txBox="1"/>
          <p:nvPr/>
        </p:nvSpPr>
        <p:spPr>
          <a:xfrm>
            <a:off x="9939666" y="5577903"/>
            <a:ext cx="3881672" cy="873125"/>
          </a:xfrm>
          <a:prstGeom prst="rect">
            <a:avLst/>
          </a:prstGeom>
        </p:spPr>
        <p:txBody>
          <a:bodyPr wrap="square" lIns="0" tIns="0" rIns="0" bIns="0" rtlCol="0" anchor="t">
            <a:spAutoFit/>
          </a:bodyPr>
          <a:lstStyle/>
          <a:p>
            <a:pPr algn="ctr">
              <a:lnSpc>
                <a:spcPts val="7000"/>
              </a:lnSpc>
            </a:pPr>
            <a:r>
              <a:rPr lang="en-US" sz="5000" dirty="0" err="1">
                <a:solidFill>
                  <a:srgbClr val="000000"/>
                </a:solidFill>
                <a:latin typeface="210 디딤고딕 Bold"/>
                <a:ea typeface="210 디딤고딕 Bold"/>
                <a:cs typeface="210 디딤고딕 Bold"/>
                <a:sym typeface="210 디딤고딕 Bold"/>
              </a:rPr>
              <a:t>사회구조</a:t>
            </a:r>
            <a:r>
              <a:rPr lang="en-US" sz="5000" dirty="0">
                <a:solidFill>
                  <a:srgbClr val="000000"/>
                </a:solidFill>
                <a:latin typeface="210 디딤고딕 Bold"/>
                <a:ea typeface="210 디딤고딕 Bold"/>
                <a:cs typeface="210 디딤고딕 Bold"/>
                <a:sym typeface="210 디딤고딕 Bold"/>
              </a:rPr>
              <a:t> </a:t>
            </a:r>
            <a:r>
              <a:rPr lang="en-US" sz="5000" dirty="0" err="1">
                <a:solidFill>
                  <a:srgbClr val="000000"/>
                </a:solidFill>
                <a:latin typeface="210 디딤고딕 Bold"/>
                <a:ea typeface="210 디딤고딕 Bold"/>
                <a:cs typeface="210 디딤고딕 Bold"/>
                <a:sym typeface="210 디딤고딕 Bold"/>
              </a:rPr>
              <a:t>변화</a:t>
            </a:r>
            <a:endParaRPr lang="en-US" sz="5000" dirty="0">
              <a:solidFill>
                <a:srgbClr val="000000"/>
              </a:solidFill>
              <a:latin typeface="210 디딤고딕 Bold"/>
              <a:ea typeface="210 디딤고딕 Bold"/>
              <a:cs typeface="210 디딤고딕 Bold"/>
              <a:sym typeface="210 디딤고딕 Bold"/>
            </a:endParaRPr>
          </a:p>
        </p:txBody>
      </p:sp>
      <p:sp>
        <p:nvSpPr>
          <p:cNvPr id="21" name="Freeform 21"/>
          <p:cNvSpPr/>
          <p:nvPr/>
        </p:nvSpPr>
        <p:spPr>
          <a:xfrm>
            <a:off x="10748113" y="3104157"/>
            <a:ext cx="2159864" cy="2578943"/>
          </a:xfrm>
          <a:custGeom>
            <a:avLst/>
            <a:gdLst/>
            <a:ahLst/>
            <a:cxnLst/>
            <a:rect l="l" t="t" r="r" b="b"/>
            <a:pathLst>
              <a:path w="2159864" h="2578943">
                <a:moveTo>
                  <a:pt x="0" y="0"/>
                </a:moveTo>
                <a:lnTo>
                  <a:pt x="2159864" y="0"/>
                </a:lnTo>
                <a:lnTo>
                  <a:pt x="2159864" y="2578942"/>
                </a:lnTo>
                <a:lnTo>
                  <a:pt x="0" y="2578942"/>
                </a:lnTo>
                <a:lnTo>
                  <a:pt x="0" y="0"/>
                </a:lnTo>
                <a:close/>
              </a:path>
            </a:pathLst>
          </a:custGeom>
          <a:blipFill>
            <a:blip r:embed="rId8">
              <a:extLst>
                <a:ext uri="{96DAC541-7B7A-43D3-8B79-37D633B846F1}">
                  <asvg:svgBlip xmlns:asvg="http://schemas.microsoft.com/office/drawing/2016/SVG/main" r:embed="rId9"/>
                </a:ext>
              </a:extLst>
            </a:blip>
            <a:stretch>
              <a:fillRect/>
            </a:stretch>
          </a:blipFill>
        </p:spPr>
        <p:txBody>
          <a:bodyPr/>
          <a:lstStyle/>
          <a:p>
            <a:endParaRPr lang="ko-KR" altLang="en-US"/>
          </a:p>
        </p:txBody>
      </p:sp>
      <p:sp>
        <p:nvSpPr>
          <p:cNvPr id="22" name="Freeform 22"/>
          <p:cNvSpPr/>
          <p:nvPr/>
        </p:nvSpPr>
        <p:spPr>
          <a:xfrm>
            <a:off x="14961882" y="2125402"/>
            <a:ext cx="1822585" cy="2065252"/>
          </a:xfrm>
          <a:custGeom>
            <a:avLst/>
            <a:gdLst/>
            <a:ahLst/>
            <a:cxnLst/>
            <a:rect l="l" t="t" r="r" b="b"/>
            <a:pathLst>
              <a:path w="1822585" h="2065252">
                <a:moveTo>
                  <a:pt x="0" y="0"/>
                </a:moveTo>
                <a:lnTo>
                  <a:pt x="1822585" y="0"/>
                </a:lnTo>
                <a:lnTo>
                  <a:pt x="1822585" y="2065253"/>
                </a:lnTo>
                <a:lnTo>
                  <a:pt x="0" y="2065253"/>
                </a:lnTo>
                <a:lnTo>
                  <a:pt x="0" y="0"/>
                </a:lnTo>
                <a:close/>
              </a:path>
            </a:pathLst>
          </a:custGeom>
          <a:blipFill>
            <a:blip r:embed="rId10">
              <a:extLst>
                <a:ext uri="{96DAC541-7B7A-43D3-8B79-37D633B846F1}">
                  <asvg:svgBlip xmlns:asvg="http://schemas.microsoft.com/office/drawing/2016/SVG/main" r:embed="rId11"/>
                </a:ext>
              </a:extLst>
            </a:blip>
            <a:stretch>
              <a:fillRect/>
            </a:stretch>
          </a:blipFill>
        </p:spPr>
        <p:txBody>
          <a:bodyPr/>
          <a:lstStyle/>
          <a:p>
            <a:endParaRPr lang="ko-KR" altLang="en-US"/>
          </a:p>
        </p:txBody>
      </p:sp>
      <p:sp>
        <p:nvSpPr>
          <p:cNvPr id="23" name="Freeform 23"/>
          <p:cNvSpPr/>
          <p:nvPr/>
        </p:nvSpPr>
        <p:spPr>
          <a:xfrm>
            <a:off x="14687429" y="5438252"/>
            <a:ext cx="2371492" cy="2371492"/>
          </a:xfrm>
          <a:custGeom>
            <a:avLst/>
            <a:gdLst/>
            <a:ahLst/>
            <a:cxnLst/>
            <a:rect l="l" t="t" r="r" b="b"/>
            <a:pathLst>
              <a:path w="2371492" h="2371492">
                <a:moveTo>
                  <a:pt x="0" y="0"/>
                </a:moveTo>
                <a:lnTo>
                  <a:pt x="2371491" y="0"/>
                </a:lnTo>
                <a:lnTo>
                  <a:pt x="2371491" y="2371492"/>
                </a:lnTo>
                <a:lnTo>
                  <a:pt x="0" y="2371492"/>
                </a:lnTo>
                <a:lnTo>
                  <a:pt x="0" y="0"/>
                </a:lnTo>
                <a:close/>
              </a:path>
            </a:pathLst>
          </a:custGeom>
          <a:blipFill>
            <a:blip r:embed="rId12">
              <a:extLst>
                <a:ext uri="{96DAC541-7B7A-43D3-8B79-37D633B846F1}">
                  <asvg:svgBlip xmlns:asvg="http://schemas.microsoft.com/office/drawing/2016/SVG/main" r:embed="rId13"/>
                </a:ext>
              </a:extLst>
            </a:blip>
            <a:stretch>
              <a:fillRect/>
            </a:stretch>
          </a:blipFill>
        </p:spPr>
        <p:txBody>
          <a:bodyPr/>
          <a:lstStyle/>
          <a:p>
            <a:endParaRPr lang="ko-KR" altLang="en-US"/>
          </a:p>
        </p:txBody>
      </p:sp>
      <p:sp>
        <p:nvSpPr>
          <p:cNvPr id="24" name="TextBox 24"/>
          <p:cNvSpPr txBox="1"/>
          <p:nvPr/>
        </p:nvSpPr>
        <p:spPr>
          <a:xfrm>
            <a:off x="-912958" y="6206331"/>
            <a:ext cx="7360557" cy="1193800"/>
          </a:xfrm>
          <a:prstGeom prst="rect">
            <a:avLst/>
          </a:prstGeom>
        </p:spPr>
        <p:txBody>
          <a:bodyPr lIns="0" tIns="0" rIns="0" bIns="0" rtlCol="0" anchor="t">
            <a:spAutoFit/>
          </a:bodyPr>
          <a:lstStyle/>
          <a:p>
            <a:pPr algn="ctr">
              <a:lnSpc>
                <a:spcPts val="9799"/>
              </a:lnSpc>
            </a:pPr>
            <a:r>
              <a:rPr lang="en-US" sz="6999" b="1">
                <a:solidFill>
                  <a:srgbClr val="000000"/>
                </a:solidFill>
                <a:latin typeface="Nanum Gothic Bold"/>
                <a:ea typeface="Nanum Gothic Bold"/>
                <a:cs typeface="Nanum Gothic Bold"/>
                <a:sym typeface="Nanum Gothic Bold"/>
              </a:rPr>
              <a:t>소방관</a:t>
            </a:r>
          </a:p>
        </p:txBody>
      </p:sp>
      <p:sp>
        <p:nvSpPr>
          <p:cNvPr id="25" name="TextBox 25"/>
          <p:cNvSpPr txBox="1"/>
          <p:nvPr/>
        </p:nvSpPr>
        <p:spPr>
          <a:xfrm>
            <a:off x="372379" y="24032"/>
            <a:ext cx="17543243" cy="2432050"/>
          </a:xfrm>
          <a:prstGeom prst="rect">
            <a:avLst/>
          </a:prstGeom>
        </p:spPr>
        <p:txBody>
          <a:bodyPr lIns="0" tIns="0" rIns="0" bIns="0" rtlCol="0" anchor="t">
            <a:spAutoFit/>
          </a:bodyPr>
          <a:lstStyle/>
          <a:p>
            <a:pPr algn="ctr">
              <a:lnSpc>
                <a:spcPts val="9799"/>
              </a:lnSpc>
            </a:pPr>
            <a:r>
              <a:rPr lang="en-US" sz="6999" b="1">
                <a:solidFill>
                  <a:srgbClr val="FFFFFF"/>
                </a:solidFill>
                <a:latin typeface="Nanum Gothic Bold"/>
                <a:ea typeface="Nanum Gothic Bold"/>
                <a:cs typeface="Nanum Gothic Bold"/>
                <a:sym typeface="Nanum Gothic Bold"/>
              </a:rPr>
              <a:t>미래 사회가 바뀌면,</a:t>
            </a:r>
            <a:r>
              <a:rPr lang="en-US" sz="6999">
                <a:solidFill>
                  <a:srgbClr val="5E17EB"/>
                </a:solidFill>
                <a:latin typeface="Nanum Gothic"/>
                <a:ea typeface="Nanum Gothic"/>
                <a:cs typeface="Nanum Gothic"/>
                <a:sym typeface="Nanum Gothic"/>
              </a:rPr>
              <a:t> </a:t>
            </a:r>
            <a:r>
              <a:rPr lang="en-US" sz="6999" b="1">
                <a:solidFill>
                  <a:srgbClr val="FFD10C"/>
                </a:solidFill>
                <a:latin typeface="Nanum Gothic Bold"/>
                <a:ea typeface="Nanum Gothic Bold"/>
                <a:cs typeface="Nanum Gothic Bold"/>
                <a:sym typeface="Nanum Gothic Bold"/>
              </a:rPr>
              <a:t>내가 꿈꾸는 직업</a:t>
            </a:r>
            <a:r>
              <a:rPr lang="en-US" sz="6999" b="1">
                <a:solidFill>
                  <a:srgbClr val="FFFFFF"/>
                </a:solidFill>
                <a:latin typeface="Nanum Gothic Bold"/>
                <a:ea typeface="Nanum Gothic Bold"/>
                <a:cs typeface="Nanum Gothic Bold"/>
                <a:sym typeface="Nanum Gothic Bold"/>
              </a:rPr>
              <a:t>에는 </a:t>
            </a:r>
          </a:p>
          <a:p>
            <a:pPr algn="ctr">
              <a:lnSpc>
                <a:spcPts val="9799"/>
              </a:lnSpc>
            </a:pPr>
            <a:r>
              <a:rPr lang="en-US" sz="6999" b="1">
                <a:solidFill>
                  <a:srgbClr val="FFFFFF"/>
                </a:solidFill>
                <a:latin typeface="Nanum Gothic Bold"/>
                <a:ea typeface="Nanum Gothic Bold"/>
                <a:cs typeface="Nanum Gothic Bold"/>
                <a:sym typeface="Nanum Gothic Bold"/>
              </a:rPr>
              <a:t>어떤 변화가 있을까?</a:t>
            </a:r>
          </a:p>
        </p:txBody>
      </p:sp>
      <p:sp>
        <p:nvSpPr>
          <p:cNvPr id="26" name="TextBox 26"/>
          <p:cNvSpPr txBox="1"/>
          <p:nvPr/>
        </p:nvSpPr>
        <p:spPr>
          <a:xfrm>
            <a:off x="14766489" y="4537075"/>
            <a:ext cx="2213372" cy="606425"/>
          </a:xfrm>
          <a:prstGeom prst="rect">
            <a:avLst/>
          </a:prstGeom>
        </p:spPr>
        <p:txBody>
          <a:bodyPr lIns="0" tIns="0" rIns="0" bIns="0" rtlCol="0" anchor="t">
            <a:spAutoFit/>
          </a:bodyPr>
          <a:lstStyle/>
          <a:p>
            <a:pPr algn="ctr">
              <a:lnSpc>
                <a:spcPts val="4900"/>
              </a:lnSpc>
            </a:pPr>
            <a:r>
              <a:rPr lang="en-US" sz="3500" b="1">
                <a:solidFill>
                  <a:srgbClr val="000000"/>
                </a:solidFill>
                <a:latin typeface="Nanum Gothic Bold"/>
                <a:ea typeface="Nanum Gothic Bold"/>
                <a:cs typeface="Nanum Gothic Bold"/>
                <a:sym typeface="Nanum Gothic Bold"/>
              </a:rPr>
              <a:t>고령화 사회</a:t>
            </a:r>
          </a:p>
        </p:txBody>
      </p:sp>
      <p:sp>
        <p:nvSpPr>
          <p:cNvPr id="27" name="TextBox 27"/>
          <p:cNvSpPr txBox="1"/>
          <p:nvPr/>
        </p:nvSpPr>
        <p:spPr>
          <a:xfrm>
            <a:off x="14845549" y="7847844"/>
            <a:ext cx="2213372" cy="606425"/>
          </a:xfrm>
          <a:prstGeom prst="rect">
            <a:avLst/>
          </a:prstGeom>
        </p:spPr>
        <p:txBody>
          <a:bodyPr lIns="0" tIns="0" rIns="0" bIns="0" rtlCol="0" anchor="t">
            <a:spAutoFit/>
          </a:bodyPr>
          <a:lstStyle/>
          <a:p>
            <a:pPr algn="ctr">
              <a:lnSpc>
                <a:spcPts val="4900"/>
              </a:lnSpc>
            </a:pPr>
            <a:r>
              <a:rPr lang="en-US" sz="3500" b="1">
                <a:solidFill>
                  <a:srgbClr val="000000"/>
                </a:solidFill>
                <a:latin typeface="Nanum Gothic Bold"/>
                <a:ea typeface="Nanum Gothic Bold"/>
                <a:cs typeface="Nanum Gothic Bold"/>
                <a:sym typeface="Nanum Gothic Bold"/>
              </a:rPr>
              <a:t>다문화 사회</a:t>
            </a: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grpSp>
        <p:nvGrpSpPr>
          <p:cNvPr id="2" name="Group 2"/>
          <p:cNvGrpSpPr/>
          <p:nvPr/>
        </p:nvGrpSpPr>
        <p:grpSpPr>
          <a:xfrm>
            <a:off x="9848617" y="2911050"/>
            <a:ext cx="3958857" cy="3958857"/>
            <a:chOff x="0" y="0"/>
            <a:chExt cx="812800" cy="812800"/>
          </a:xfrm>
        </p:grpSpPr>
        <p:sp>
          <p:nvSpPr>
            <p:cNvPr id="3" name="Freeform 3"/>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endParaRPr lang="ko-KR" altLang="en-US"/>
            </a:p>
          </p:txBody>
        </p:sp>
        <p:sp>
          <p:nvSpPr>
            <p:cNvPr id="4" name="TextBox 4"/>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sp>
        <p:nvSpPr>
          <p:cNvPr id="5" name="Freeform 5"/>
          <p:cNvSpPr/>
          <p:nvPr/>
        </p:nvSpPr>
        <p:spPr>
          <a:xfrm>
            <a:off x="6722051" y="4190655"/>
            <a:ext cx="2143654" cy="2149027"/>
          </a:xfrm>
          <a:custGeom>
            <a:avLst/>
            <a:gdLst/>
            <a:ahLst/>
            <a:cxnLst/>
            <a:rect l="l" t="t" r="r" b="b"/>
            <a:pathLst>
              <a:path w="2143654" h="2149027">
                <a:moveTo>
                  <a:pt x="0" y="0"/>
                </a:moveTo>
                <a:lnTo>
                  <a:pt x="2143654" y="0"/>
                </a:lnTo>
                <a:lnTo>
                  <a:pt x="2143654" y="2149026"/>
                </a:lnTo>
                <a:lnTo>
                  <a:pt x="0" y="2149026"/>
                </a:lnTo>
                <a:lnTo>
                  <a:pt x="0" y="0"/>
                </a:lnTo>
                <a:close/>
              </a:path>
            </a:pathLst>
          </a:custGeom>
          <a:blipFill>
            <a:blip r:embed="rId3"/>
            <a:stretch>
              <a:fillRect/>
            </a:stretch>
          </a:blipFill>
        </p:spPr>
        <p:txBody>
          <a:bodyPr/>
          <a:lstStyle/>
          <a:p>
            <a:endParaRPr lang="ko-KR" altLang="en-US"/>
          </a:p>
        </p:txBody>
      </p:sp>
      <p:sp>
        <p:nvSpPr>
          <p:cNvPr id="6" name="Freeform 6"/>
          <p:cNvSpPr/>
          <p:nvPr/>
        </p:nvSpPr>
        <p:spPr>
          <a:xfrm flipH="1">
            <a:off x="1028700" y="2336228"/>
            <a:ext cx="4114800" cy="4114800"/>
          </a:xfrm>
          <a:custGeom>
            <a:avLst/>
            <a:gdLst/>
            <a:ahLst/>
            <a:cxnLst/>
            <a:rect l="l" t="t" r="r" b="b"/>
            <a:pathLst>
              <a:path w="4114800" h="4114800">
                <a:moveTo>
                  <a:pt x="4114800" y="0"/>
                </a:moveTo>
                <a:lnTo>
                  <a:pt x="0" y="0"/>
                </a:lnTo>
                <a:lnTo>
                  <a:pt x="0" y="4114800"/>
                </a:lnTo>
                <a:lnTo>
                  <a:pt x="4114800" y="4114800"/>
                </a:lnTo>
                <a:lnTo>
                  <a:pt x="411480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endParaRPr lang="ko-KR" altLang="en-US"/>
          </a:p>
        </p:txBody>
      </p:sp>
      <p:grpSp>
        <p:nvGrpSpPr>
          <p:cNvPr id="7" name="Group 7"/>
          <p:cNvGrpSpPr/>
          <p:nvPr/>
        </p:nvGrpSpPr>
        <p:grpSpPr>
          <a:xfrm>
            <a:off x="14659702" y="2197828"/>
            <a:ext cx="2299188" cy="2299188"/>
            <a:chOff x="0" y="0"/>
            <a:chExt cx="812800" cy="812800"/>
          </a:xfrm>
        </p:grpSpPr>
        <p:sp>
          <p:nvSpPr>
            <p:cNvPr id="8" name="Freeform 8"/>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E3E8EB"/>
            </a:solidFill>
          </p:spPr>
          <p:txBody>
            <a:bodyPr/>
            <a:lstStyle/>
            <a:p>
              <a:endParaRPr lang="ko-KR" altLang="en-US"/>
            </a:p>
          </p:txBody>
        </p:sp>
        <p:sp>
          <p:nvSpPr>
            <p:cNvPr id="9" name="TextBox 9"/>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grpSp>
        <p:nvGrpSpPr>
          <p:cNvPr id="10" name="Group 10"/>
          <p:cNvGrpSpPr/>
          <p:nvPr/>
        </p:nvGrpSpPr>
        <p:grpSpPr>
          <a:xfrm>
            <a:off x="14659702" y="5426338"/>
            <a:ext cx="2299188" cy="2299188"/>
            <a:chOff x="0" y="0"/>
            <a:chExt cx="812800" cy="812800"/>
          </a:xfrm>
        </p:grpSpPr>
        <p:sp>
          <p:nvSpPr>
            <p:cNvPr id="11" name="Freeform 11"/>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E3E8EB"/>
            </a:solidFill>
          </p:spPr>
          <p:txBody>
            <a:bodyPr/>
            <a:lstStyle/>
            <a:p>
              <a:endParaRPr lang="ko-KR" altLang="en-US"/>
            </a:p>
          </p:txBody>
        </p:sp>
        <p:sp>
          <p:nvSpPr>
            <p:cNvPr id="12" name="TextBox 12"/>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sp>
        <p:nvSpPr>
          <p:cNvPr id="13" name="AutoShape 13"/>
          <p:cNvSpPr/>
          <p:nvPr/>
        </p:nvSpPr>
        <p:spPr>
          <a:xfrm flipV="1">
            <a:off x="13484628" y="3583984"/>
            <a:ext cx="1198470" cy="185997"/>
          </a:xfrm>
          <a:prstGeom prst="line">
            <a:avLst/>
          </a:prstGeom>
          <a:ln w="38100" cap="flat">
            <a:solidFill>
              <a:srgbClr val="000000"/>
            </a:solidFill>
            <a:prstDash val="solid"/>
            <a:headEnd type="none" w="sm" len="sm"/>
            <a:tailEnd type="none" w="sm" len="sm"/>
          </a:ln>
        </p:spPr>
        <p:txBody>
          <a:bodyPr/>
          <a:lstStyle/>
          <a:p>
            <a:endParaRPr lang="ko-KR" altLang="en-US"/>
          </a:p>
        </p:txBody>
      </p:sp>
      <p:sp>
        <p:nvSpPr>
          <p:cNvPr id="14" name="AutoShape 14"/>
          <p:cNvSpPr/>
          <p:nvPr/>
        </p:nvSpPr>
        <p:spPr>
          <a:xfrm>
            <a:off x="13377336" y="6159411"/>
            <a:ext cx="1282366" cy="343609"/>
          </a:xfrm>
          <a:prstGeom prst="line">
            <a:avLst/>
          </a:prstGeom>
          <a:ln w="38100" cap="flat">
            <a:solidFill>
              <a:srgbClr val="000000"/>
            </a:solidFill>
            <a:prstDash val="solid"/>
            <a:headEnd type="none" w="sm" len="sm"/>
            <a:tailEnd type="none" w="sm" len="sm"/>
          </a:ln>
        </p:spPr>
        <p:txBody>
          <a:bodyPr/>
          <a:lstStyle/>
          <a:p>
            <a:endParaRPr lang="ko-KR" altLang="en-US"/>
          </a:p>
        </p:txBody>
      </p:sp>
      <p:grpSp>
        <p:nvGrpSpPr>
          <p:cNvPr id="15" name="Group 15"/>
          <p:cNvGrpSpPr/>
          <p:nvPr/>
        </p:nvGrpSpPr>
        <p:grpSpPr>
          <a:xfrm>
            <a:off x="11828045" y="7725526"/>
            <a:ext cx="2299188" cy="2299188"/>
            <a:chOff x="0" y="0"/>
            <a:chExt cx="812800" cy="812800"/>
          </a:xfrm>
        </p:grpSpPr>
        <p:sp>
          <p:nvSpPr>
            <p:cNvPr id="16" name="Freeform 16"/>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E3E8EB"/>
            </a:solidFill>
          </p:spPr>
          <p:txBody>
            <a:bodyPr/>
            <a:lstStyle/>
            <a:p>
              <a:endParaRPr lang="ko-KR" altLang="en-US"/>
            </a:p>
          </p:txBody>
        </p:sp>
        <p:sp>
          <p:nvSpPr>
            <p:cNvPr id="17" name="TextBox 17"/>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sp>
        <p:nvSpPr>
          <p:cNvPr id="18" name="AutoShape 18"/>
          <p:cNvSpPr/>
          <p:nvPr/>
        </p:nvSpPr>
        <p:spPr>
          <a:xfrm>
            <a:off x="12072160" y="6888307"/>
            <a:ext cx="448298" cy="861281"/>
          </a:xfrm>
          <a:prstGeom prst="line">
            <a:avLst/>
          </a:prstGeom>
          <a:ln w="38100" cap="flat">
            <a:solidFill>
              <a:srgbClr val="000000"/>
            </a:solidFill>
            <a:prstDash val="solid"/>
            <a:headEnd type="none" w="sm" len="sm"/>
            <a:tailEnd type="none" w="sm" len="sm"/>
          </a:ln>
        </p:spPr>
        <p:txBody>
          <a:bodyPr/>
          <a:lstStyle/>
          <a:p>
            <a:endParaRPr lang="ko-KR" altLang="en-US"/>
          </a:p>
        </p:txBody>
      </p:sp>
      <p:sp>
        <p:nvSpPr>
          <p:cNvPr id="19" name="Freeform 19"/>
          <p:cNvSpPr/>
          <p:nvPr/>
        </p:nvSpPr>
        <p:spPr>
          <a:xfrm>
            <a:off x="12409708" y="7978976"/>
            <a:ext cx="1135862" cy="1792288"/>
          </a:xfrm>
          <a:custGeom>
            <a:avLst/>
            <a:gdLst/>
            <a:ahLst/>
            <a:cxnLst/>
            <a:rect l="l" t="t" r="r" b="b"/>
            <a:pathLst>
              <a:path w="1135862" h="1792288">
                <a:moveTo>
                  <a:pt x="0" y="0"/>
                </a:moveTo>
                <a:lnTo>
                  <a:pt x="1135862" y="0"/>
                </a:lnTo>
                <a:lnTo>
                  <a:pt x="1135862" y="1792288"/>
                </a:lnTo>
                <a:lnTo>
                  <a:pt x="0" y="1792288"/>
                </a:lnTo>
                <a:lnTo>
                  <a:pt x="0" y="0"/>
                </a:lnTo>
                <a:close/>
              </a:path>
            </a:pathLst>
          </a:custGeom>
          <a:blipFill>
            <a:blip r:embed="rId6">
              <a:extLst>
                <a:ext uri="{96DAC541-7B7A-43D3-8B79-37D633B846F1}">
                  <asvg:svgBlip xmlns:asvg="http://schemas.microsoft.com/office/drawing/2016/SVG/main" r:embed="rId7"/>
                </a:ext>
              </a:extLst>
            </a:blip>
            <a:stretch>
              <a:fillRect/>
            </a:stretch>
          </a:blipFill>
        </p:spPr>
        <p:txBody>
          <a:bodyPr/>
          <a:lstStyle/>
          <a:p>
            <a:endParaRPr lang="ko-KR" altLang="en-US"/>
          </a:p>
        </p:txBody>
      </p:sp>
      <p:sp>
        <p:nvSpPr>
          <p:cNvPr id="20" name="Freeform 20"/>
          <p:cNvSpPr/>
          <p:nvPr/>
        </p:nvSpPr>
        <p:spPr>
          <a:xfrm>
            <a:off x="10405373" y="2978457"/>
            <a:ext cx="2845344" cy="2713746"/>
          </a:xfrm>
          <a:custGeom>
            <a:avLst/>
            <a:gdLst/>
            <a:ahLst/>
            <a:cxnLst/>
            <a:rect l="l" t="t" r="r" b="b"/>
            <a:pathLst>
              <a:path w="2845344" h="2713746">
                <a:moveTo>
                  <a:pt x="0" y="0"/>
                </a:moveTo>
                <a:lnTo>
                  <a:pt x="2845344" y="0"/>
                </a:lnTo>
                <a:lnTo>
                  <a:pt x="2845344" y="2713746"/>
                </a:lnTo>
                <a:lnTo>
                  <a:pt x="0" y="2713746"/>
                </a:lnTo>
                <a:lnTo>
                  <a:pt x="0" y="0"/>
                </a:lnTo>
                <a:close/>
              </a:path>
            </a:pathLst>
          </a:custGeom>
          <a:blipFill>
            <a:blip r:embed="rId8">
              <a:extLst>
                <a:ext uri="{96DAC541-7B7A-43D3-8B79-37D633B846F1}">
                  <asvg:svgBlip xmlns:asvg="http://schemas.microsoft.com/office/drawing/2016/SVG/main" r:embed="rId9"/>
                </a:ext>
              </a:extLst>
            </a:blip>
            <a:stretch>
              <a:fillRect/>
            </a:stretch>
          </a:blipFill>
        </p:spPr>
        <p:txBody>
          <a:bodyPr/>
          <a:lstStyle/>
          <a:p>
            <a:endParaRPr lang="ko-KR" altLang="en-US"/>
          </a:p>
        </p:txBody>
      </p:sp>
      <p:sp>
        <p:nvSpPr>
          <p:cNvPr id="21" name="Freeform 21"/>
          <p:cNvSpPr/>
          <p:nvPr/>
        </p:nvSpPr>
        <p:spPr>
          <a:xfrm>
            <a:off x="15122344" y="2400822"/>
            <a:ext cx="1501662" cy="1934508"/>
          </a:xfrm>
          <a:custGeom>
            <a:avLst/>
            <a:gdLst/>
            <a:ahLst/>
            <a:cxnLst/>
            <a:rect l="l" t="t" r="r" b="b"/>
            <a:pathLst>
              <a:path w="1501662" h="1934508">
                <a:moveTo>
                  <a:pt x="0" y="0"/>
                </a:moveTo>
                <a:lnTo>
                  <a:pt x="1501661" y="0"/>
                </a:lnTo>
                <a:lnTo>
                  <a:pt x="1501661" y="1934508"/>
                </a:lnTo>
                <a:lnTo>
                  <a:pt x="0" y="1934508"/>
                </a:lnTo>
                <a:lnTo>
                  <a:pt x="0" y="0"/>
                </a:lnTo>
                <a:close/>
              </a:path>
            </a:pathLst>
          </a:custGeom>
          <a:blipFill>
            <a:blip r:embed="rId10"/>
            <a:stretch>
              <a:fillRect/>
            </a:stretch>
          </a:blipFill>
        </p:spPr>
        <p:txBody>
          <a:bodyPr/>
          <a:lstStyle/>
          <a:p>
            <a:endParaRPr lang="ko-KR" altLang="en-US"/>
          </a:p>
        </p:txBody>
      </p:sp>
      <p:sp>
        <p:nvSpPr>
          <p:cNvPr id="22" name="Freeform 22"/>
          <p:cNvSpPr/>
          <p:nvPr/>
        </p:nvSpPr>
        <p:spPr>
          <a:xfrm>
            <a:off x="15128613" y="5602924"/>
            <a:ext cx="1361365" cy="1861696"/>
          </a:xfrm>
          <a:custGeom>
            <a:avLst/>
            <a:gdLst/>
            <a:ahLst/>
            <a:cxnLst/>
            <a:rect l="l" t="t" r="r" b="b"/>
            <a:pathLst>
              <a:path w="1361365" h="1861696">
                <a:moveTo>
                  <a:pt x="0" y="0"/>
                </a:moveTo>
                <a:lnTo>
                  <a:pt x="1361366" y="0"/>
                </a:lnTo>
                <a:lnTo>
                  <a:pt x="1361366" y="1861696"/>
                </a:lnTo>
                <a:lnTo>
                  <a:pt x="0" y="1861696"/>
                </a:lnTo>
                <a:lnTo>
                  <a:pt x="0" y="0"/>
                </a:lnTo>
                <a:close/>
              </a:path>
            </a:pathLst>
          </a:custGeom>
          <a:blipFill>
            <a:blip r:embed="rId11">
              <a:extLst>
                <a:ext uri="{96DAC541-7B7A-43D3-8B79-37D633B846F1}">
                  <asvg:svgBlip xmlns:asvg="http://schemas.microsoft.com/office/drawing/2016/SVG/main" r:embed="rId12"/>
                </a:ext>
              </a:extLst>
            </a:blip>
            <a:stretch>
              <a:fillRect/>
            </a:stretch>
          </a:blipFill>
        </p:spPr>
        <p:txBody>
          <a:bodyPr/>
          <a:lstStyle/>
          <a:p>
            <a:endParaRPr lang="ko-KR" altLang="en-US"/>
          </a:p>
        </p:txBody>
      </p:sp>
      <p:sp>
        <p:nvSpPr>
          <p:cNvPr id="23" name="TextBox 23"/>
          <p:cNvSpPr txBox="1"/>
          <p:nvPr/>
        </p:nvSpPr>
        <p:spPr>
          <a:xfrm>
            <a:off x="10181702" y="5577903"/>
            <a:ext cx="3389119" cy="873125"/>
          </a:xfrm>
          <a:prstGeom prst="rect">
            <a:avLst/>
          </a:prstGeom>
        </p:spPr>
        <p:txBody>
          <a:bodyPr wrap="square" lIns="0" tIns="0" rIns="0" bIns="0" rtlCol="0" anchor="t">
            <a:spAutoFit/>
          </a:bodyPr>
          <a:lstStyle/>
          <a:p>
            <a:pPr algn="ctr">
              <a:lnSpc>
                <a:spcPts val="7000"/>
              </a:lnSpc>
            </a:pPr>
            <a:r>
              <a:rPr lang="en-US" sz="5000" dirty="0" err="1">
                <a:solidFill>
                  <a:srgbClr val="000000"/>
                </a:solidFill>
                <a:latin typeface="210 디딤고딕 Bold"/>
                <a:ea typeface="210 디딤고딕 Bold"/>
                <a:cs typeface="210 디딤고딕 Bold"/>
                <a:sym typeface="210 디딤고딕 Bold"/>
              </a:rPr>
              <a:t>가치관</a:t>
            </a:r>
            <a:r>
              <a:rPr lang="en-US" sz="5000" dirty="0">
                <a:solidFill>
                  <a:srgbClr val="000000"/>
                </a:solidFill>
                <a:latin typeface="210 디딤고딕 Bold"/>
                <a:ea typeface="210 디딤고딕 Bold"/>
                <a:cs typeface="210 디딤고딕 Bold"/>
                <a:sym typeface="210 디딤고딕 Bold"/>
              </a:rPr>
              <a:t> </a:t>
            </a:r>
            <a:r>
              <a:rPr lang="en-US" sz="5000" dirty="0" err="1">
                <a:solidFill>
                  <a:srgbClr val="000000"/>
                </a:solidFill>
                <a:latin typeface="210 디딤고딕 Bold"/>
                <a:ea typeface="210 디딤고딕 Bold"/>
                <a:cs typeface="210 디딤고딕 Bold"/>
                <a:sym typeface="210 디딤고딕 Bold"/>
              </a:rPr>
              <a:t>변화</a:t>
            </a:r>
            <a:endParaRPr lang="en-US" sz="5000" dirty="0">
              <a:solidFill>
                <a:srgbClr val="000000"/>
              </a:solidFill>
              <a:latin typeface="210 디딤고딕 Bold"/>
              <a:ea typeface="210 디딤고딕 Bold"/>
              <a:cs typeface="210 디딤고딕 Bold"/>
              <a:sym typeface="210 디딤고딕 Bold"/>
            </a:endParaRPr>
          </a:p>
        </p:txBody>
      </p:sp>
      <p:sp>
        <p:nvSpPr>
          <p:cNvPr id="24" name="TextBox 24"/>
          <p:cNvSpPr txBox="1"/>
          <p:nvPr/>
        </p:nvSpPr>
        <p:spPr>
          <a:xfrm>
            <a:off x="-912958" y="6206331"/>
            <a:ext cx="7360557" cy="1193800"/>
          </a:xfrm>
          <a:prstGeom prst="rect">
            <a:avLst/>
          </a:prstGeom>
        </p:spPr>
        <p:txBody>
          <a:bodyPr lIns="0" tIns="0" rIns="0" bIns="0" rtlCol="0" anchor="t">
            <a:spAutoFit/>
          </a:bodyPr>
          <a:lstStyle/>
          <a:p>
            <a:pPr algn="ctr">
              <a:lnSpc>
                <a:spcPts val="9799"/>
              </a:lnSpc>
            </a:pPr>
            <a:r>
              <a:rPr lang="en-US" sz="6999" b="1">
                <a:solidFill>
                  <a:srgbClr val="000000"/>
                </a:solidFill>
                <a:latin typeface="Nanum Gothic Bold"/>
                <a:ea typeface="Nanum Gothic Bold"/>
                <a:cs typeface="Nanum Gothic Bold"/>
                <a:sym typeface="Nanum Gothic Bold"/>
              </a:rPr>
              <a:t>소방관</a:t>
            </a:r>
          </a:p>
        </p:txBody>
      </p:sp>
      <p:sp>
        <p:nvSpPr>
          <p:cNvPr id="25" name="TextBox 25"/>
          <p:cNvSpPr txBox="1"/>
          <p:nvPr/>
        </p:nvSpPr>
        <p:spPr>
          <a:xfrm>
            <a:off x="372379" y="24032"/>
            <a:ext cx="17543243" cy="2432050"/>
          </a:xfrm>
          <a:prstGeom prst="rect">
            <a:avLst/>
          </a:prstGeom>
        </p:spPr>
        <p:txBody>
          <a:bodyPr lIns="0" tIns="0" rIns="0" bIns="0" rtlCol="0" anchor="t">
            <a:spAutoFit/>
          </a:bodyPr>
          <a:lstStyle/>
          <a:p>
            <a:pPr algn="ctr">
              <a:lnSpc>
                <a:spcPts val="9799"/>
              </a:lnSpc>
            </a:pPr>
            <a:r>
              <a:rPr lang="en-US" sz="6999" b="1">
                <a:solidFill>
                  <a:srgbClr val="FFFFFF"/>
                </a:solidFill>
                <a:latin typeface="Nanum Gothic Bold"/>
                <a:ea typeface="Nanum Gothic Bold"/>
                <a:cs typeface="Nanum Gothic Bold"/>
                <a:sym typeface="Nanum Gothic Bold"/>
              </a:rPr>
              <a:t>미래 사회가 바뀌면,</a:t>
            </a:r>
            <a:r>
              <a:rPr lang="en-US" sz="6999">
                <a:solidFill>
                  <a:srgbClr val="5E17EB"/>
                </a:solidFill>
                <a:latin typeface="Nanum Gothic"/>
                <a:ea typeface="Nanum Gothic"/>
                <a:cs typeface="Nanum Gothic"/>
                <a:sym typeface="Nanum Gothic"/>
              </a:rPr>
              <a:t> </a:t>
            </a:r>
            <a:r>
              <a:rPr lang="en-US" sz="6999" b="1">
                <a:solidFill>
                  <a:srgbClr val="FFD10C"/>
                </a:solidFill>
                <a:latin typeface="Nanum Gothic Bold"/>
                <a:ea typeface="Nanum Gothic Bold"/>
                <a:cs typeface="Nanum Gothic Bold"/>
                <a:sym typeface="Nanum Gothic Bold"/>
              </a:rPr>
              <a:t>내가 꿈꾸는 직업</a:t>
            </a:r>
            <a:r>
              <a:rPr lang="en-US" sz="6999" b="1">
                <a:solidFill>
                  <a:srgbClr val="FFFFFF"/>
                </a:solidFill>
                <a:latin typeface="Nanum Gothic Bold"/>
                <a:ea typeface="Nanum Gothic Bold"/>
                <a:cs typeface="Nanum Gothic Bold"/>
                <a:sym typeface="Nanum Gothic Bold"/>
              </a:rPr>
              <a:t>에는 </a:t>
            </a:r>
          </a:p>
          <a:p>
            <a:pPr algn="ctr">
              <a:lnSpc>
                <a:spcPts val="9799"/>
              </a:lnSpc>
            </a:pPr>
            <a:r>
              <a:rPr lang="en-US" sz="6999" b="1">
                <a:solidFill>
                  <a:srgbClr val="FFFFFF"/>
                </a:solidFill>
                <a:latin typeface="Nanum Gothic Bold"/>
                <a:ea typeface="Nanum Gothic Bold"/>
                <a:cs typeface="Nanum Gothic Bold"/>
                <a:sym typeface="Nanum Gothic Bold"/>
              </a:rPr>
              <a:t>어떤 변화가 있을까?</a:t>
            </a:r>
          </a:p>
        </p:txBody>
      </p:sp>
      <p:sp>
        <p:nvSpPr>
          <p:cNvPr id="26" name="TextBox 26"/>
          <p:cNvSpPr txBox="1"/>
          <p:nvPr/>
        </p:nvSpPr>
        <p:spPr>
          <a:xfrm>
            <a:off x="14975369" y="4537075"/>
            <a:ext cx="1795611" cy="606425"/>
          </a:xfrm>
          <a:prstGeom prst="rect">
            <a:avLst/>
          </a:prstGeom>
        </p:spPr>
        <p:txBody>
          <a:bodyPr lIns="0" tIns="0" rIns="0" bIns="0" rtlCol="0" anchor="t">
            <a:spAutoFit/>
          </a:bodyPr>
          <a:lstStyle/>
          <a:p>
            <a:pPr algn="ctr">
              <a:lnSpc>
                <a:spcPts val="4900"/>
              </a:lnSpc>
            </a:pPr>
            <a:r>
              <a:rPr lang="en-US" sz="3500" b="1">
                <a:solidFill>
                  <a:srgbClr val="000000"/>
                </a:solidFill>
                <a:latin typeface="Nanum Gothic Bold"/>
                <a:ea typeface="Nanum Gothic Bold"/>
                <a:cs typeface="Nanum Gothic Bold"/>
                <a:sym typeface="Nanum Gothic Bold"/>
              </a:rPr>
              <a:t>젠더 평등</a:t>
            </a:r>
          </a:p>
        </p:txBody>
      </p:sp>
      <p:sp>
        <p:nvSpPr>
          <p:cNvPr id="27" name="TextBox 27"/>
          <p:cNvSpPr txBox="1"/>
          <p:nvPr/>
        </p:nvSpPr>
        <p:spPr>
          <a:xfrm>
            <a:off x="15054429" y="7847844"/>
            <a:ext cx="1795611" cy="606425"/>
          </a:xfrm>
          <a:prstGeom prst="rect">
            <a:avLst/>
          </a:prstGeom>
        </p:spPr>
        <p:txBody>
          <a:bodyPr lIns="0" tIns="0" rIns="0" bIns="0" rtlCol="0" anchor="t">
            <a:spAutoFit/>
          </a:bodyPr>
          <a:lstStyle/>
          <a:p>
            <a:pPr algn="ctr">
              <a:lnSpc>
                <a:spcPts val="4900"/>
              </a:lnSpc>
            </a:pPr>
            <a:r>
              <a:rPr lang="en-US" sz="3500" b="1">
                <a:solidFill>
                  <a:srgbClr val="000000"/>
                </a:solidFill>
                <a:latin typeface="Nanum Gothic Bold"/>
                <a:ea typeface="Nanum Gothic Bold"/>
                <a:cs typeface="Nanum Gothic Bold"/>
                <a:sym typeface="Nanum Gothic Bold"/>
              </a:rPr>
              <a:t>평생 학습</a:t>
            </a: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grpSp>
        <p:nvGrpSpPr>
          <p:cNvPr id="2" name="Group 2"/>
          <p:cNvGrpSpPr/>
          <p:nvPr/>
        </p:nvGrpSpPr>
        <p:grpSpPr>
          <a:xfrm>
            <a:off x="9848617" y="2911050"/>
            <a:ext cx="3958857" cy="3958857"/>
            <a:chOff x="0" y="0"/>
            <a:chExt cx="812800" cy="812800"/>
          </a:xfrm>
        </p:grpSpPr>
        <p:sp>
          <p:nvSpPr>
            <p:cNvPr id="3" name="Freeform 3"/>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endParaRPr lang="ko-KR" altLang="en-US"/>
            </a:p>
          </p:txBody>
        </p:sp>
        <p:sp>
          <p:nvSpPr>
            <p:cNvPr id="4" name="TextBox 4"/>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sp>
        <p:nvSpPr>
          <p:cNvPr id="5" name="Freeform 5"/>
          <p:cNvSpPr/>
          <p:nvPr/>
        </p:nvSpPr>
        <p:spPr>
          <a:xfrm>
            <a:off x="6722051" y="4190655"/>
            <a:ext cx="2143654" cy="2149027"/>
          </a:xfrm>
          <a:custGeom>
            <a:avLst/>
            <a:gdLst/>
            <a:ahLst/>
            <a:cxnLst/>
            <a:rect l="l" t="t" r="r" b="b"/>
            <a:pathLst>
              <a:path w="2143654" h="2149027">
                <a:moveTo>
                  <a:pt x="0" y="0"/>
                </a:moveTo>
                <a:lnTo>
                  <a:pt x="2143654" y="0"/>
                </a:lnTo>
                <a:lnTo>
                  <a:pt x="2143654" y="2149026"/>
                </a:lnTo>
                <a:lnTo>
                  <a:pt x="0" y="2149026"/>
                </a:lnTo>
                <a:lnTo>
                  <a:pt x="0" y="0"/>
                </a:lnTo>
                <a:close/>
              </a:path>
            </a:pathLst>
          </a:custGeom>
          <a:blipFill>
            <a:blip r:embed="rId3"/>
            <a:stretch>
              <a:fillRect/>
            </a:stretch>
          </a:blipFill>
        </p:spPr>
        <p:txBody>
          <a:bodyPr/>
          <a:lstStyle/>
          <a:p>
            <a:endParaRPr lang="ko-KR" altLang="en-US"/>
          </a:p>
        </p:txBody>
      </p:sp>
      <p:sp>
        <p:nvSpPr>
          <p:cNvPr id="6" name="Freeform 6"/>
          <p:cNvSpPr/>
          <p:nvPr/>
        </p:nvSpPr>
        <p:spPr>
          <a:xfrm flipH="1">
            <a:off x="1028700" y="2336228"/>
            <a:ext cx="4114800" cy="4114800"/>
          </a:xfrm>
          <a:custGeom>
            <a:avLst/>
            <a:gdLst/>
            <a:ahLst/>
            <a:cxnLst/>
            <a:rect l="l" t="t" r="r" b="b"/>
            <a:pathLst>
              <a:path w="4114800" h="4114800">
                <a:moveTo>
                  <a:pt x="4114800" y="0"/>
                </a:moveTo>
                <a:lnTo>
                  <a:pt x="0" y="0"/>
                </a:lnTo>
                <a:lnTo>
                  <a:pt x="0" y="4114800"/>
                </a:lnTo>
                <a:lnTo>
                  <a:pt x="4114800" y="4114800"/>
                </a:lnTo>
                <a:lnTo>
                  <a:pt x="411480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endParaRPr lang="ko-KR" altLang="en-US"/>
          </a:p>
        </p:txBody>
      </p:sp>
      <p:grpSp>
        <p:nvGrpSpPr>
          <p:cNvPr id="7" name="Group 7"/>
          <p:cNvGrpSpPr/>
          <p:nvPr/>
        </p:nvGrpSpPr>
        <p:grpSpPr>
          <a:xfrm>
            <a:off x="14659702" y="2197828"/>
            <a:ext cx="2299188" cy="2299188"/>
            <a:chOff x="0" y="0"/>
            <a:chExt cx="812800" cy="812800"/>
          </a:xfrm>
        </p:grpSpPr>
        <p:sp>
          <p:nvSpPr>
            <p:cNvPr id="8" name="Freeform 8"/>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E3E8EB"/>
            </a:solidFill>
          </p:spPr>
          <p:txBody>
            <a:bodyPr/>
            <a:lstStyle/>
            <a:p>
              <a:endParaRPr lang="ko-KR" altLang="en-US"/>
            </a:p>
          </p:txBody>
        </p:sp>
        <p:sp>
          <p:nvSpPr>
            <p:cNvPr id="9" name="TextBox 9"/>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grpSp>
        <p:nvGrpSpPr>
          <p:cNvPr id="10" name="Group 10"/>
          <p:cNvGrpSpPr/>
          <p:nvPr/>
        </p:nvGrpSpPr>
        <p:grpSpPr>
          <a:xfrm>
            <a:off x="14659702" y="5426338"/>
            <a:ext cx="2299188" cy="2299188"/>
            <a:chOff x="0" y="0"/>
            <a:chExt cx="812800" cy="812800"/>
          </a:xfrm>
        </p:grpSpPr>
        <p:sp>
          <p:nvSpPr>
            <p:cNvPr id="11" name="Freeform 11"/>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E3E8EB"/>
            </a:solidFill>
          </p:spPr>
          <p:txBody>
            <a:bodyPr/>
            <a:lstStyle/>
            <a:p>
              <a:endParaRPr lang="ko-KR" altLang="en-US"/>
            </a:p>
          </p:txBody>
        </p:sp>
        <p:sp>
          <p:nvSpPr>
            <p:cNvPr id="12" name="TextBox 12"/>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sp>
        <p:nvSpPr>
          <p:cNvPr id="13" name="AutoShape 13"/>
          <p:cNvSpPr/>
          <p:nvPr/>
        </p:nvSpPr>
        <p:spPr>
          <a:xfrm flipV="1">
            <a:off x="13484628" y="3583984"/>
            <a:ext cx="1198470" cy="185997"/>
          </a:xfrm>
          <a:prstGeom prst="line">
            <a:avLst/>
          </a:prstGeom>
          <a:ln w="38100" cap="flat">
            <a:solidFill>
              <a:srgbClr val="000000"/>
            </a:solidFill>
            <a:prstDash val="solid"/>
            <a:headEnd type="none" w="sm" len="sm"/>
            <a:tailEnd type="none" w="sm" len="sm"/>
          </a:ln>
        </p:spPr>
        <p:txBody>
          <a:bodyPr/>
          <a:lstStyle/>
          <a:p>
            <a:endParaRPr lang="ko-KR" altLang="en-US"/>
          </a:p>
        </p:txBody>
      </p:sp>
      <p:sp>
        <p:nvSpPr>
          <p:cNvPr id="14" name="AutoShape 14"/>
          <p:cNvSpPr/>
          <p:nvPr/>
        </p:nvSpPr>
        <p:spPr>
          <a:xfrm>
            <a:off x="13377336" y="6159411"/>
            <a:ext cx="1282366" cy="343609"/>
          </a:xfrm>
          <a:prstGeom prst="line">
            <a:avLst/>
          </a:prstGeom>
          <a:ln w="38100" cap="flat">
            <a:solidFill>
              <a:srgbClr val="000000"/>
            </a:solidFill>
            <a:prstDash val="solid"/>
            <a:headEnd type="none" w="sm" len="sm"/>
            <a:tailEnd type="none" w="sm" len="sm"/>
          </a:ln>
        </p:spPr>
        <p:txBody>
          <a:bodyPr/>
          <a:lstStyle/>
          <a:p>
            <a:endParaRPr lang="ko-KR" altLang="en-US"/>
          </a:p>
        </p:txBody>
      </p:sp>
      <p:grpSp>
        <p:nvGrpSpPr>
          <p:cNvPr id="15" name="Group 15"/>
          <p:cNvGrpSpPr/>
          <p:nvPr/>
        </p:nvGrpSpPr>
        <p:grpSpPr>
          <a:xfrm>
            <a:off x="11828045" y="7725526"/>
            <a:ext cx="2299188" cy="2299188"/>
            <a:chOff x="0" y="0"/>
            <a:chExt cx="812800" cy="812800"/>
          </a:xfrm>
        </p:grpSpPr>
        <p:sp>
          <p:nvSpPr>
            <p:cNvPr id="16" name="Freeform 16"/>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E3E8EB"/>
            </a:solidFill>
          </p:spPr>
          <p:txBody>
            <a:bodyPr/>
            <a:lstStyle/>
            <a:p>
              <a:endParaRPr lang="ko-KR" altLang="en-US"/>
            </a:p>
          </p:txBody>
        </p:sp>
        <p:sp>
          <p:nvSpPr>
            <p:cNvPr id="17" name="TextBox 17"/>
            <p:cNvSpPr txBox="1"/>
            <p:nvPr/>
          </p:nvSpPr>
          <p:spPr>
            <a:xfrm>
              <a:off x="76200" y="28575"/>
              <a:ext cx="660400" cy="708025"/>
            </a:xfrm>
            <a:prstGeom prst="rect">
              <a:avLst/>
            </a:prstGeom>
          </p:spPr>
          <p:txBody>
            <a:bodyPr lIns="50800" tIns="50800" rIns="50800" bIns="50800" rtlCol="0" anchor="ctr"/>
            <a:lstStyle/>
            <a:p>
              <a:pPr algn="ctr">
                <a:lnSpc>
                  <a:spcPts val="2659"/>
                </a:lnSpc>
                <a:spcBef>
                  <a:spcPct val="0"/>
                </a:spcBef>
              </a:pPr>
              <a:endParaRPr/>
            </a:p>
          </p:txBody>
        </p:sp>
      </p:grpSp>
      <p:sp>
        <p:nvSpPr>
          <p:cNvPr id="18" name="AutoShape 18"/>
          <p:cNvSpPr/>
          <p:nvPr/>
        </p:nvSpPr>
        <p:spPr>
          <a:xfrm>
            <a:off x="12072160" y="6888307"/>
            <a:ext cx="448298" cy="861281"/>
          </a:xfrm>
          <a:prstGeom prst="line">
            <a:avLst/>
          </a:prstGeom>
          <a:ln w="38100" cap="flat">
            <a:solidFill>
              <a:srgbClr val="000000"/>
            </a:solidFill>
            <a:prstDash val="solid"/>
            <a:headEnd type="none" w="sm" len="sm"/>
            <a:tailEnd type="none" w="sm" len="sm"/>
          </a:ln>
        </p:spPr>
        <p:txBody>
          <a:bodyPr/>
          <a:lstStyle/>
          <a:p>
            <a:endParaRPr lang="ko-KR" altLang="en-US"/>
          </a:p>
        </p:txBody>
      </p:sp>
      <p:sp>
        <p:nvSpPr>
          <p:cNvPr id="19" name="Freeform 19"/>
          <p:cNvSpPr/>
          <p:nvPr/>
        </p:nvSpPr>
        <p:spPr>
          <a:xfrm>
            <a:off x="12409708" y="7978976"/>
            <a:ext cx="1135862" cy="1792288"/>
          </a:xfrm>
          <a:custGeom>
            <a:avLst/>
            <a:gdLst/>
            <a:ahLst/>
            <a:cxnLst/>
            <a:rect l="l" t="t" r="r" b="b"/>
            <a:pathLst>
              <a:path w="1135862" h="1792288">
                <a:moveTo>
                  <a:pt x="0" y="0"/>
                </a:moveTo>
                <a:lnTo>
                  <a:pt x="1135862" y="0"/>
                </a:lnTo>
                <a:lnTo>
                  <a:pt x="1135862" y="1792288"/>
                </a:lnTo>
                <a:lnTo>
                  <a:pt x="0" y="1792288"/>
                </a:lnTo>
                <a:lnTo>
                  <a:pt x="0" y="0"/>
                </a:lnTo>
                <a:close/>
              </a:path>
            </a:pathLst>
          </a:custGeom>
          <a:blipFill>
            <a:blip r:embed="rId6">
              <a:extLst>
                <a:ext uri="{96DAC541-7B7A-43D3-8B79-37D633B846F1}">
                  <asvg:svgBlip xmlns:asvg="http://schemas.microsoft.com/office/drawing/2016/SVG/main" r:embed="rId7"/>
                </a:ext>
              </a:extLst>
            </a:blip>
            <a:stretch>
              <a:fillRect/>
            </a:stretch>
          </a:blipFill>
        </p:spPr>
        <p:txBody>
          <a:bodyPr/>
          <a:lstStyle/>
          <a:p>
            <a:endParaRPr lang="ko-KR" altLang="en-US"/>
          </a:p>
        </p:txBody>
      </p:sp>
      <p:sp>
        <p:nvSpPr>
          <p:cNvPr id="20" name="Freeform 20"/>
          <p:cNvSpPr/>
          <p:nvPr/>
        </p:nvSpPr>
        <p:spPr>
          <a:xfrm>
            <a:off x="10512328" y="3060445"/>
            <a:ext cx="2531227" cy="2549770"/>
          </a:xfrm>
          <a:custGeom>
            <a:avLst/>
            <a:gdLst/>
            <a:ahLst/>
            <a:cxnLst/>
            <a:rect l="l" t="t" r="r" b="b"/>
            <a:pathLst>
              <a:path w="2531227" h="2549770">
                <a:moveTo>
                  <a:pt x="0" y="0"/>
                </a:moveTo>
                <a:lnTo>
                  <a:pt x="2531227" y="0"/>
                </a:lnTo>
                <a:lnTo>
                  <a:pt x="2531227" y="2549770"/>
                </a:lnTo>
                <a:lnTo>
                  <a:pt x="0" y="2549770"/>
                </a:lnTo>
                <a:lnTo>
                  <a:pt x="0" y="0"/>
                </a:lnTo>
                <a:close/>
              </a:path>
            </a:pathLst>
          </a:custGeom>
          <a:blipFill>
            <a:blip r:embed="rId8">
              <a:extLst>
                <a:ext uri="{96DAC541-7B7A-43D3-8B79-37D633B846F1}">
                  <asvg:svgBlip xmlns:asvg="http://schemas.microsoft.com/office/drawing/2016/SVG/main" r:embed="rId9"/>
                </a:ext>
              </a:extLst>
            </a:blip>
            <a:stretch>
              <a:fillRect/>
            </a:stretch>
          </a:blipFill>
        </p:spPr>
        <p:txBody>
          <a:bodyPr/>
          <a:lstStyle/>
          <a:p>
            <a:endParaRPr lang="ko-KR" altLang="en-US"/>
          </a:p>
        </p:txBody>
      </p:sp>
      <p:sp>
        <p:nvSpPr>
          <p:cNvPr id="21" name="Freeform 21"/>
          <p:cNvSpPr/>
          <p:nvPr/>
        </p:nvSpPr>
        <p:spPr>
          <a:xfrm>
            <a:off x="14659702" y="2178294"/>
            <a:ext cx="2179599" cy="2318722"/>
          </a:xfrm>
          <a:custGeom>
            <a:avLst/>
            <a:gdLst/>
            <a:ahLst/>
            <a:cxnLst/>
            <a:rect l="l" t="t" r="r" b="b"/>
            <a:pathLst>
              <a:path w="2179599" h="2318722">
                <a:moveTo>
                  <a:pt x="0" y="0"/>
                </a:moveTo>
                <a:lnTo>
                  <a:pt x="2179599" y="0"/>
                </a:lnTo>
                <a:lnTo>
                  <a:pt x="2179599" y="2318722"/>
                </a:lnTo>
                <a:lnTo>
                  <a:pt x="0" y="2318722"/>
                </a:lnTo>
                <a:lnTo>
                  <a:pt x="0" y="0"/>
                </a:lnTo>
                <a:close/>
              </a:path>
            </a:pathLst>
          </a:custGeom>
          <a:blipFill>
            <a:blip r:embed="rId10"/>
            <a:stretch>
              <a:fillRect/>
            </a:stretch>
          </a:blipFill>
        </p:spPr>
        <p:txBody>
          <a:bodyPr/>
          <a:lstStyle/>
          <a:p>
            <a:endParaRPr lang="ko-KR" altLang="en-US"/>
          </a:p>
        </p:txBody>
      </p:sp>
      <p:sp>
        <p:nvSpPr>
          <p:cNvPr id="22" name="Freeform 22"/>
          <p:cNvSpPr/>
          <p:nvPr/>
        </p:nvSpPr>
        <p:spPr>
          <a:xfrm>
            <a:off x="14548741" y="5542317"/>
            <a:ext cx="2290560" cy="2067230"/>
          </a:xfrm>
          <a:custGeom>
            <a:avLst/>
            <a:gdLst/>
            <a:ahLst/>
            <a:cxnLst/>
            <a:rect l="l" t="t" r="r" b="b"/>
            <a:pathLst>
              <a:path w="2290560" h="2067230">
                <a:moveTo>
                  <a:pt x="0" y="0"/>
                </a:moveTo>
                <a:lnTo>
                  <a:pt x="2290560" y="0"/>
                </a:lnTo>
                <a:lnTo>
                  <a:pt x="2290560" y="2067230"/>
                </a:lnTo>
                <a:lnTo>
                  <a:pt x="0" y="2067230"/>
                </a:lnTo>
                <a:lnTo>
                  <a:pt x="0" y="0"/>
                </a:lnTo>
                <a:close/>
              </a:path>
            </a:pathLst>
          </a:custGeom>
          <a:blipFill>
            <a:blip r:embed="rId11">
              <a:extLst>
                <a:ext uri="{96DAC541-7B7A-43D3-8B79-37D633B846F1}">
                  <asvg:svgBlip xmlns:asvg="http://schemas.microsoft.com/office/drawing/2016/SVG/main" r:embed="rId12"/>
                </a:ext>
              </a:extLst>
            </a:blip>
            <a:stretch>
              <a:fillRect/>
            </a:stretch>
          </a:blipFill>
        </p:spPr>
        <p:txBody>
          <a:bodyPr/>
          <a:lstStyle/>
          <a:p>
            <a:endParaRPr lang="ko-KR" altLang="en-US"/>
          </a:p>
        </p:txBody>
      </p:sp>
      <p:sp>
        <p:nvSpPr>
          <p:cNvPr id="23" name="TextBox 23"/>
          <p:cNvSpPr txBox="1"/>
          <p:nvPr/>
        </p:nvSpPr>
        <p:spPr>
          <a:xfrm>
            <a:off x="10480102" y="5577903"/>
            <a:ext cx="2801273" cy="873125"/>
          </a:xfrm>
          <a:prstGeom prst="rect">
            <a:avLst/>
          </a:prstGeom>
        </p:spPr>
        <p:txBody>
          <a:bodyPr wrap="square" lIns="0" tIns="0" rIns="0" bIns="0" rtlCol="0" anchor="t">
            <a:spAutoFit/>
          </a:bodyPr>
          <a:lstStyle/>
          <a:p>
            <a:pPr algn="ctr">
              <a:lnSpc>
                <a:spcPts val="7000"/>
              </a:lnSpc>
            </a:pPr>
            <a:r>
              <a:rPr lang="en-US" sz="5000" dirty="0" err="1">
                <a:solidFill>
                  <a:srgbClr val="000000"/>
                </a:solidFill>
                <a:latin typeface="210 디딤고딕 Bold"/>
                <a:ea typeface="210 디딤고딕 Bold"/>
                <a:cs typeface="210 디딤고딕 Bold"/>
                <a:sym typeface="210 디딤고딕 Bold"/>
              </a:rPr>
              <a:t>환경</a:t>
            </a:r>
            <a:r>
              <a:rPr lang="en-US" sz="5000" dirty="0">
                <a:solidFill>
                  <a:srgbClr val="000000"/>
                </a:solidFill>
                <a:latin typeface="210 디딤고딕 Bold"/>
                <a:ea typeface="210 디딤고딕 Bold"/>
                <a:cs typeface="210 디딤고딕 Bold"/>
                <a:sym typeface="210 디딤고딕 Bold"/>
              </a:rPr>
              <a:t> </a:t>
            </a:r>
            <a:r>
              <a:rPr lang="en-US" sz="5000" dirty="0" err="1">
                <a:solidFill>
                  <a:srgbClr val="000000"/>
                </a:solidFill>
                <a:latin typeface="210 디딤고딕 Bold"/>
                <a:ea typeface="210 디딤고딕 Bold"/>
                <a:cs typeface="210 디딤고딕 Bold"/>
                <a:sym typeface="210 디딤고딕 Bold"/>
              </a:rPr>
              <a:t>변화</a:t>
            </a:r>
            <a:endParaRPr lang="en-US" sz="5000" dirty="0">
              <a:solidFill>
                <a:srgbClr val="000000"/>
              </a:solidFill>
              <a:latin typeface="210 디딤고딕 Bold"/>
              <a:ea typeface="210 디딤고딕 Bold"/>
              <a:cs typeface="210 디딤고딕 Bold"/>
              <a:sym typeface="210 디딤고딕 Bold"/>
            </a:endParaRPr>
          </a:p>
        </p:txBody>
      </p:sp>
      <p:sp>
        <p:nvSpPr>
          <p:cNvPr id="24" name="TextBox 24"/>
          <p:cNvSpPr txBox="1"/>
          <p:nvPr/>
        </p:nvSpPr>
        <p:spPr>
          <a:xfrm>
            <a:off x="-912958" y="6206331"/>
            <a:ext cx="7360557" cy="1193800"/>
          </a:xfrm>
          <a:prstGeom prst="rect">
            <a:avLst/>
          </a:prstGeom>
        </p:spPr>
        <p:txBody>
          <a:bodyPr lIns="0" tIns="0" rIns="0" bIns="0" rtlCol="0" anchor="t">
            <a:spAutoFit/>
          </a:bodyPr>
          <a:lstStyle/>
          <a:p>
            <a:pPr algn="ctr">
              <a:lnSpc>
                <a:spcPts val="9799"/>
              </a:lnSpc>
            </a:pPr>
            <a:r>
              <a:rPr lang="en-US" sz="6999" b="1">
                <a:solidFill>
                  <a:srgbClr val="000000"/>
                </a:solidFill>
                <a:latin typeface="Nanum Gothic Bold"/>
                <a:ea typeface="Nanum Gothic Bold"/>
                <a:cs typeface="Nanum Gothic Bold"/>
                <a:sym typeface="Nanum Gothic Bold"/>
              </a:rPr>
              <a:t>소방관</a:t>
            </a:r>
          </a:p>
        </p:txBody>
      </p:sp>
      <p:sp>
        <p:nvSpPr>
          <p:cNvPr id="25" name="TextBox 25"/>
          <p:cNvSpPr txBox="1"/>
          <p:nvPr/>
        </p:nvSpPr>
        <p:spPr>
          <a:xfrm>
            <a:off x="372379" y="24032"/>
            <a:ext cx="17543243" cy="2432050"/>
          </a:xfrm>
          <a:prstGeom prst="rect">
            <a:avLst/>
          </a:prstGeom>
        </p:spPr>
        <p:txBody>
          <a:bodyPr lIns="0" tIns="0" rIns="0" bIns="0" rtlCol="0" anchor="t">
            <a:spAutoFit/>
          </a:bodyPr>
          <a:lstStyle/>
          <a:p>
            <a:pPr algn="ctr">
              <a:lnSpc>
                <a:spcPts val="9799"/>
              </a:lnSpc>
            </a:pPr>
            <a:r>
              <a:rPr lang="en-US" sz="6999" b="1">
                <a:solidFill>
                  <a:srgbClr val="FFFFFF"/>
                </a:solidFill>
                <a:latin typeface="Nanum Gothic Bold"/>
                <a:ea typeface="Nanum Gothic Bold"/>
                <a:cs typeface="Nanum Gothic Bold"/>
                <a:sym typeface="Nanum Gothic Bold"/>
              </a:rPr>
              <a:t>미래 사회가 바뀌면,</a:t>
            </a:r>
            <a:r>
              <a:rPr lang="en-US" sz="6999">
                <a:solidFill>
                  <a:srgbClr val="5E17EB"/>
                </a:solidFill>
                <a:latin typeface="Nanum Gothic"/>
                <a:ea typeface="Nanum Gothic"/>
                <a:cs typeface="Nanum Gothic"/>
                <a:sym typeface="Nanum Gothic"/>
              </a:rPr>
              <a:t> </a:t>
            </a:r>
            <a:r>
              <a:rPr lang="en-US" sz="6999" b="1">
                <a:solidFill>
                  <a:srgbClr val="FFD10C"/>
                </a:solidFill>
                <a:latin typeface="Nanum Gothic Bold"/>
                <a:ea typeface="Nanum Gothic Bold"/>
                <a:cs typeface="Nanum Gothic Bold"/>
                <a:sym typeface="Nanum Gothic Bold"/>
              </a:rPr>
              <a:t>내가 꿈꾸는 직업</a:t>
            </a:r>
            <a:r>
              <a:rPr lang="en-US" sz="6999" b="1">
                <a:solidFill>
                  <a:srgbClr val="FFFFFF"/>
                </a:solidFill>
                <a:latin typeface="Nanum Gothic Bold"/>
                <a:ea typeface="Nanum Gothic Bold"/>
                <a:cs typeface="Nanum Gothic Bold"/>
                <a:sym typeface="Nanum Gothic Bold"/>
              </a:rPr>
              <a:t>에는 </a:t>
            </a:r>
          </a:p>
          <a:p>
            <a:pPr algn="ctr">
              <a:lnSpc>
                <a:spcPts val="9799"/>
              </a:lnSpc>
            </a:pPr>
            <a:r>
              <a:rPr lang="en-US" sz="6999" b="1">
                <a:solidFill>
                  <a:srgbClr val="FFFFFF"/>
                </a:solidFill>
                <a:latin typeface="Nanum Gothic Bold"/>
                <a:ea typeface="Nanum Gothic Bold"/>
                <a:cs typeface="Nanum Gothic Bold"/>
                <a:sym typeface="Nanum Gothic Bold"/>
              </a:rPr>
              <a:t>어떤 변화가 있을까?</a:t>
            </a:r>
          </a:p>
        </p:txBody>
      </p:sp>
      <p:sp>
        <p:nvSpPr>
          <p:cNvPr id="26" name="TextBox 26"/>
          <p:cNvSpPr txBox="1"/>
          <p:nvPr/>
        </p:nvSpPr>
        <p:spPr>
          <a:xfrm>
            <a:off x="14766489" y="4537075"/>
            <a:ext cx="2213372" cy="606425"/>
          </a:xfrm>
          <a:prstGeom prst="rect">
            <a:avLst/>
          </a:prstGeom>
        </p:spPr>
        <p:txBody>
          <a:bodyPr lIns="0" tIns="0" rIns="0" bIns="0" rtlCol="0" anchor="t">
            <a:spAutoFit/>
          </a:bodyPr>
          <a:lstStyle/>
          <a:p>
            <a:pPr algn="ctr">
              <a:lnSpc>
                <a:spcPts val="4900"/>
              </a:lnSpc>
            </a:pPr>
            <a:r>
              <a:rPr lang="en-US" sz="3500" b="1">
                <a:solidFill>
                  <a:srgbClr val="000000"/>
                </a:solidFill>
                <a:latin typeface="Nanum Gothic Bold"/>
                <a:ea typeface="Nanum Gothic Bold"/>
                <a:cs typeface="Nanum Gothic Bold"/>
                <a:sym typeface="Nanum Gothic Bold"/>
              </a:rPr>
              <a:t>수소 에너지</a:t>
            </a:r>
          </a:p>
        </p:txBody>
      </p:sp>
      <p:sp>
        <p:nvSpPr>
          <p:cNvPr id="27" name="TextBox 27"/>
          <p:cNvSpPr txBox="1"/>
          <p:nvPr/>
        </p:nvSpPr>
        <p:spPr>
          <a:xfrm>
            <a:off x="14845549" y="7847844"/>
            <a:ext cx="2213372" cy="606425"/>
          </a:xfrm>
          <a:prstGeom prst="rect">
            <a:avLst/>
          </a:prstGeom>
        </p:spPr>
        <p:txBody>
          <a:bodyPr lIns="0" tIns="0" rIns="0" bIns="0" rtlCol="0" anchor="t">
            <a:spAutoFit/>
          </a:bodyPr>
          <a:lstStyle/>
          <a:p>
            <a:pPr algn="ctr">
              <a:lnSpc>
                <a:spcPts val="4900"/>
              </a:lnSpc>
            </a:pPr>
            <a:r>
              <a:rPr lang="en-US" sz="3500" b="1">
                <a:solidFill>
                  <a:srgbClr val="000000"/>
                </a:solidFill>
                <a:latin typeface="Nanum Gothic Bold"/>
                <a:ea typeface="Nanum Gothic Bold"/>
                <a:cs typeface="Nanum Gothic Bold"/>
                <a:sym typeface="Nanum Gothic Bold"/>
              </a:rPr>
              <a:t>친환경 건축</a:t>
            </a: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2155" y="2084952"/>
            <a:ext cx="18285845" cy="8229600"/>
          </a:xfrm>
          <a:custGeom>
            <a:avLst/>
            <a:gdLst/>
            <a:ahLst/>
            <a:cxnLst/>
            <a:rect l="l" t="t" r="r" b="b"/>
            <a:pathLst>
              <a:path w="18285845" h="8229600">
                <a:moveTo>
                  <a:pt x="0" y="0"/>
                </a:moveTo>
                <a:lnTo>
                  <a:pt x="18285845" y="0"/>
                </a:lnTo>
                <a:lnTo>
                  <a:pt x="18285845" y="8229600"/>
                </a:lnTo>
                <a:lnTo>
                  <a:pt x="0" y="8229600"/>
                </a:lnTo>
                <a:lnTo>
                  <a:pt x="0" y="0"/>
                </a:lnTo>
                <a:close/>
              </a:path>
            </a:pathLst>
          </a:custGeom>
          <a:blipFill>
            <a:blip r:embed="rId3"/>
            <a:stretch>
              <a:fillRect t="-61098" b="-61098"/>
            </a:stretch>
          </a:blipFill>
        </p:spPr>
        <p:txBody>
          <a:bodyPr/>
          <a:lstStyle/>
          <a:p>
            <a:endParaRPr lang="ko-KR" altLang="en-US"/>
          </a:p>
        </p:txBody>
      </p:sp>
      <p:grpSp>
        <p:nvGrpSpPr>
          <p:cNvPr id="3" name="Group 3"/>
          <p:cNvGrpSpPr/>
          <p:nvPr/>
        </p:nvGrpSpPr>
        <p:grpSpPr>
          <a:xfrm>
            <a:off x="905420" y="2964745"/>
            <a:ext cx="5444580" cy="4090153"/>
            <a:chOff x="0" y="0"/>
            <a:chExt cx="1433963" cy="1077242"/>
          </a:xfrm>
        </p:grpSpPr>
        <p:sp>
          <p:nvSpPr>
            <p:cNvPr id="4" name="Freeform 4"/>
            <p:cNvSpPr/>
            <p:nvPr/>
          </p:nvSpPr>
          <p:spPr>
            <a:xfrm>
              <a:off x="0" y="0"/>
              <a:ext cx="1433963" cy="1077242"/>
            </a:xfrm>
            <a:custGeom>
              <a:avLst/>
              <a:gdLst/>
              <a:ahLst/>
              <a:cxnLst/>
              <a:rect l="l" t="t" r="r" b="b"/>
              <a:pathLst>
                <a:path w="1433963" h="1077242">
                  <a:moveTo>
                    <a:pt x="72519" y="0"/>
                  </a:moveTo>
                  <a:lnTo>
                    <a:pt x="1361444" y="0"/>
                  </a:lnTo>
                  <a:cubicBezTo>
                    <a:pt x="1401495" y="0"/>
                    <a:pt x="1433963" y="32468"/>
                    <a:pt x="1433963" y="72519"/>
                  </a:cubicBezTo>
                  <a:lnTo>
                    <a:pt x="1433963" y="1004723"/>
                  </a:lnTo>
                  <a:cubicBezTo>
                    <a:pt x="1433963" y="1044774"/>
                    <a:pt x="1401495" y="1077242"/>
                    <a:pt x="1361444" y="1077242"/>
                  </a:cubicBezTo>
                  <a:lnTo>
                    <a:pt x="72519" y="1077242"/>
                  </a:lnTo>
                  <a:cubicBezTo>
                    <a:pt x="32468" y="1077242"/>
                    <a:pt x="0" y="1044774"/>
                    <a:pt x="0" y="1004723"/>
                  </a:cubicBezTo>
                  <a:lnTo>
                    <a:pt x="0" y="72519"/>
                  </a:lnTo>
                  <a:cubicBezTo>
                    <a:pt x="0" y="32468"/>
                    <a:pt x="32468" y="0"/>
                    <a:pt x="72519" y="0"/>
                  </a:cubicBezTo>
                  <a:close/>
                </a:path>
              </a:pathLst>
            </a:custGeom>
            <a:solidFill>
              <a:srgbClr val="FFDE59"/>
            </a:solidFill>
          </p:spPr>
          <p:txBody>
            <a:bodyPr/>
            <a:lstStyle/>
            <a:p>
              <a:endParaRPr lang="ko-KR" altLang="en-US"/>
            </a:p>
          </p:txBody>
        </p:sp>
        <p:sp>
          <p:nvSpPr>
            <p:cNvPr id="5" name="TextBox 5"/>
            <p:cNvSpPr txBox="1"/>
            <p:nvPr/>
          </p:nvSpPr>
          <p:spPr>
            <a:xfrm>
              <a:off x="0" y="-47625"/>
              <a:ext cx="1433963" cy="1124867"/>
            </a:xfrm>
            <a:prstGeom prst="rect">
              <a:avLst/>
            </a:prstGeom>
          </p:spPr>
          <p:txBody>
            <a:bodyPr lIns="50800" tIns="50800" rIns="50800" bIns="50800" rtlCol="0" anchor="ctr"/>
            <a:lstStyle/>
            <a:p>
              <a:pPr algn="ctr">
                <a:lnSpc>
                  <a:spcPts val="2659"/>
                </a:lnSpc>
              </a:pPr>
              <a:endParaRPr/>
            </a:p>
          </p:txBody>
        </p:sp>
      </p:grpSp>
      <p:sp>
        <p:nvSpPr>
          <p:cNvPr id="6" name="Freeform 6"/>
          <p:cNvSpPr/>
          <p:nvPr/>
        </p:nvSpPr>
        <p:spPr>
          <a:xfrm>
            <a:off x="1028700" y="3591748"/>
            <a:ext cx="4986983" cy="2381284"/>
          </a:xfrm>
          <a:custGeom>
            <a:avLst/>
            <a:gdLst/>
            <a:ahLst/>
            <a:cxnLst/>
            <a:rect l="l" t="t" r="r" b="b"/>
            <a:pathLst>
              <a:path w="4986983" h="2381284">
                <a:moveTo>
                  <a:pt x="0" y="0"/>
                </a:moveTo>
                <a:lnTo>
                  <a:pt x="4986983" y="0"/>
                </a:lnTo>
                <a:lnTo>
                  <a:pt x="4986983" y="2381284"/>
                </a:lnTo>
                <a:lnTo>
                  <a:pt x="0" y="2381284"/>
                </a:lnTo>
                <a:lnTo>
                  <a:pt x="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endParaRPr lang="ko-KR" altLang="en-US"/>
          </a:p>
        </p:txBody>
      </p:sp>
      <p:grpSp>
        <p:nvGrpSpPr>
          <p:cNvPr id="7" name="Group 7"/>
          <p:cNvGrpSpPr/>
          <p:nvPr/>
        </p:nvGrpSpPr>
        <p:grpSpPr>
          <a:xfrm>
            <a:off x="9346180" y="2485605"/>
            <a:ext cx="7913120" cy="7277531"/>
            <a:chOff x="0" y="0"/>
            <a:chExt cx="2084114" cy="1916716"/>
          </a:xfrm>
        </p:grpSpPr>
        <p:sp>
          <p:nvSpPr>
            <p:cNvPr id="8" name="Freeform 8"/>
            <p:cNvSpPr/>
            <p:nvPr/>
          </p:nvSpPr>
          <p:spPr>
            <a:xfrm>
              <a:off x="0" y="0"/>
              <a:ext cx="2084114" cy="1916716"/>
            </a:xfrm>
            <a:custGeom>
              <a:avLst/>
              <a:gdLst/>
              <a:ahLst/>
              <a:cxnLst/>
              <a:rect l="l" t="t" r="r" b="b"/>
              <a:pathLst>
                <a:path w="2084114" h="1916716">
                  <a:moveTo>
                    <a:pt x="49897" y="0"/>
                  </a:moveTo>
                  <a:lnTo>
                    <a:pt x="2034217" y="0"/>
                  </a:lnTo>
                  <a:cubicBezTo>
                    <a:pt x="2061774" y="0"/>
                    <a:pt x="2084114" y="22339"/>
                    <a:pt x="2084114" y="49897"/>
                  </a:cubicBezTo>
                  <a:lnTo>
                    <a:pt x="2084114" y="1866819"/>
                  </a:lnTo>
                  <a:cubicBezTo>
                    <a:pt x="2084114" y="1894376"/>
                    <a:pt x="2061774" y="1916716"/>
                    <a:pt x="2034217" y="1916716"/>
                  </a:cubicBezTo>
                  <a:lnTo>
                    <a:pt x="49897" y="1916716"/>
                  </a:lnTo>
                  <a:cubicBezTo>
                    <a:pt x="22339" y="1916716"/>
                    <a:pt x="0" y="1894376"/>
                    <a:pt x="0" y="1866819"/>
                  </a:cubicBezTo>
                  <a:lnTo>
                    <a:pt x="0" y="49897"/>
                  </a:lnTo>
                  <a:cubicBezTo>
                    <a:pt x="0" y="22339"/>
                    <a:pt x="22339" y="0"/>
                    <a:pt x="49897" y="0"/>
                  </a:cubicBezTo>
                  <a:close/>
                </a:path>
              </a:pathLst>
            </a:custGeom>
            <a:solidFill>
              <a:srgbClr val="FFDE59"/>
            </a:solidFill>
          </p:spPr>
          <p:txBody>
            <a:bodyPr/>
            <a:lstStyle/>
            <a:p>
              <a:endParaRPr lang="ko-KR" altLang="en-US"/>
            </a:p>
          </p:txBody>
        </p:sp>
        <p:sp>
          <p:nvSpPr>
            <p:cNvPr id="9" name="TextBox 9"/>
            <p:cNvSpPr txBox="1"/>
            <p:nvPr/>
          </p:nvSpPr>
          <p:spPr>
            <a:xfrm>
              <a:off x="0" y="-47625"/>
              <a:ext cx="2084114" cy="1964341"/>
            </a:xfrm>
            <a:prstGeom prst="rect">
              <a:avLst/>
            </a:prstGeom>
          </p:spPr>
          <p:txBody>
            <a:bodyPr lIns="50800" tIns="50800" rIns="50800" bIns="50800" rtlCol="0" anchor="ctr"/>
            <a:lstStyle/>
            <a:p>
              <a:pPr algn="ctr">
                <a:lnSpc>
                  <a:spcPts val="2659"/>
                </a:lnSpc>
              </a:pPr>
              <a:endParaRPr/>
            </a:p>
          </p:txBody>
        </p:sp>
      </p:grpSp>
      <p:grpSp>
        <p:nvGrpSpPr>
          <p:cNvPr id="10" name="Group 10"/>
          <p:cNvGrpSpPr/>
          <p:nvPr/>
        </p:nvGrpSpPr>
        <p:grpSpPr>
          <a:xfrm>
            <a:off x="9885407" y="2777520"/>
            <a:ext cx="3195512" cy="3195512"/>
            <a:chOff x="0" y="0"/>
            <a:chExt cx="812800" cy="812800"/>
          </a:xfrm>
        </p:grpSpPr>
        <p:sp>
          <p:nvSpPr>
            <p:cNvPr id="11" name="Freeform 11"/>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endParaRPr lang="ko-KR" altLang="en-US"/>
            </a:p>
          </p:txBody>
        </p:sp>
        <p:sp>
          <p:nvSpPr>
            <p:cNvPr id="12" name="TextBox 12"/>
            <p:cNvSpPr txBox="1"/>
            <p:nvPr/>
          </p:nvSpPr>
          <p:spPr>
            <a:xfrm>
              <a:off x="76200" y="28575"/>
              <a:ext cx="660400" cy="708025"/>
            </a:xfrm>
            <a:prstGeom prst="rect">
              <a:avLst/>
            </a:prstGeom>
          </p:spPr>
          <p:txBody>
            <a:bodyPr lIns="41005" tIns="41005" rIns="41005" bIns="41005" rtlCol="0" anchor="ctr"/>
            <a:lstStyle/>
            <a:p>
              <a:pPr algn="ctr">
                <a:lnSpc>
                  <a:spcPts val="2659"/>
                </a:lnSpc>
                <a:spcBef>
                  <a:spcPct val="0"/>
                </a:spcBef>
              </a:pPr>
              <a:endParaRPr/>
            </a:p>
          </p:txBody>
        </p:sp>
      </p:grpSp>
      <p:grpSp>
        <p:nvGrpSpPr>
          <p:cNvPr id="13" name="Group 13"/>
          <p:cNvGrpSpPr/>
          <p:nvPr/>
        </p:nvGrpSpPr>
        <p:grpSpPr>
          <a:xfrm>
            <a:off x="9885407" y="6375696"/>
            <a:ext cx="3195512" cy="3195512"/>
            <a:chOff x="0" y="0"/>
            <a:chExt cx="812800" cy="812800"/>
          </a:xfrm>
        </p:grpSpPr>
        <p:sp>
          <p:nvSpPr>
            <p:cNvPr id="14" name="Freeform 14"/>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endParaRPr lang="ko-KR" altLang="en-US"/>
            </a:p>
          </p:txBody>
        </p:sp>
        <p:sp>
          <p:nvSpPr>
            <p:cNvPr id="15" name="TextBox 15"/>
            <p:cNvSpPr txBox="1"/>
            <p:nvPr/>
          </p:nvSpPr>
          <p:spPr>
            <a:xfrm>
              <a:off x="76200" y="28575"/>
              <a:ext cx="660400" cy="708025"/>
            </a:xfrm>
            <a:prstGeom prst="rect">
              <a:avLst/>
            </a:prstGeom>
          </p:spPr>
          <p:txBody>
            <a:bodyPr lIns="41005" tIns="41005" rIns="41005" bIns="41005" rtlCol="0" anchor="ctr"/>
            <a:lstStyle/>
            <a:p>
              <a:pPr algn="ctr">
                <a:lnSpc>
                  <a:spcPts val="2659"/>
                </a:lnSpc>
                <a:spcBef>
                  <a:spcPct val="0"/>
                </a:spcBef>
              </a:pPr>
              <a:endParaRPr/>
            </a:p>
          </p:txBody>
        </p:sp>
      </p:grpSp>
      <p:sp>
        <p:nvSpPr>
          <p:cNvPr id="16" name="Freeform 16"/>
          <p:cNvSpPr/>
          <p:nvPr/>
        </p:nvSpPr>
        <p:spPr>
          <a:xfrm>
            <a:off x="10462610" y="6860065"/>
            <a:ext cx="2041105" cy="1946704"/>
          </a:xfrm>
          <a:custGeom>
            <a:avLst/>
            <a:gdLst/>
            <a:ahLst/>
            <a:cxnLst/>
            <a:rect l="l" t="t" r="r" b="b"/>
            <a:pathLst>
              <a:path w="2041105" h="1946704">
                <a:moveTo>
                  <a:pt x="0" y="0"/>
                </a:moveTo>
                <a:lnTo>
                  <a:pt x="2041105" y="0"/>
                </a:lnTo>
                <a:lnTo>
                  <a:pt x="2041105" y="1946704"/>
                </a:lnTo>
                <a:lnTo>
                  <a:pt x="0" y="1946704"/>
                </a:lnTo>
                <a:lnTo>
                  <a:pt x="0" y="0"/>
                </a:lnTo>
                <a:close/>
              </a:path>
            </a:pathLst>
          </a:custGeom>
          <a:blipFill>
            <a:blip r:embed="rId6">
              <a:extLst>
                <a:ext uri="{96DAC541-7B7A-43D3-8B79-37D633B846F1}">
                  <asvg:svgBlip xmlns:asvg="http://schemas.microsoft.com/office/drawing/2016/SVG/main" r:embed="rId7"/>
                </a:ext>
              </a:extLst>
            </a:blip>
            <a:stretch>
              <a:fillRect/>
            </a:stretch>
          </a:blipFill>
        </p:spPr>
        <p:txBody>
          <a:bodyPr/>
          <a:lstStyle/>
          <a:p>
            <a:endParaRPr lang="ko-KR" altLang="en-US"/>
          </a:p>
        </p:txBody>
      </p:sp>
      <p:grpSp>
        <p:nvGrpSpPr>
          <p:cNvPr id="17" name="Group 17"/>
          <p:cNvGrpSpPr/>
          <p:nvPr/>
        </p:nvGrpSpPr>
        <p:grpSpPr>
          <a:xfrm>
            <a:off x="13387675" y="2777520"/>
            <a:ext cx="3195512" cy="3195512"/>
            <a:chOff x="0" y="0"/>
            <a:chExt cx="812800" cy="812800"/>
          </a:xfrm>
        </p:grpSpPr>
        <p:sp>
          <p:nvSpPr>
            <p:cNvPr id="18" name="Freeform 18"/>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endParaRPr lang="ko-KR" altLang="en-US"/>
            </a:p>
          </p:txBody>
        </p:sp>
        <p:sp>
          <p:nvSpPr>
            <p:cNvPr id="19" name="TextBox 19"/>
            <p:cNvSpPr txBox="1"/>
            <p:nvPr/>
          </p:nvSpPr>
          <p:spPr>
            <a:xfrm>
              <a:off x="76200" y="28575"/>
              <a:ext cx="660400" cy="708025"/>
            </a:xfrm>
            <a:prstGeom prst="rect">
              <a:avLst/>
            </a:prstGeom>
          </p:spPr>
          <p:txBody>
            <a:bodyPr lIns="41005" tIns="41005" rIns="41005" bIns="41005" rtlCol="0" anchor="ctr"/>
            <a:lstStyle/>
            <a:p>
              <a:pPr algn="ctr">
                <a:lnSpc>
                  <a:spcPts val="2659"/>
                </a:lnSpc>
                <a:spcBef>
                  <a:spcPct val="0"/>
                </a:spcBef>
              </a:pPr>
              <a:endParaRPr/>
            </a:p>
          </p:txBody>
        </p:sp>
      </p:grpSp>
      <p:sp>
        <p:nvSpPr>
          <p:cNvPr id="20" name="Freeform 20"/>
          <p:cNvSpPr/>
          <p:nvPr/>
        </p:nvSpPr>
        <p:spPr>
          <a:xfrm>
            <a:off x="14166734" y="3441063"/>
            <a:ext cx="1743401" cy="2081672"/>
          </a:xfrm>
          <a:custGeom>
            <a:avLst/>
            <a:gdLst/>
            <a:ahLst/>
            <a:cxnLst/>
            <a:rect l="l" t="t" r="r" b="b"/>
            <a:pathLst>
              <a:path w="1743401" h="2081672">
                <a:moveTo>
                  <a:pt x="0" y="0"/>
                </a:moveTo>
                <a:lnTo>
                  <a:pt x="1743400" y="0"/>
                </a:lnTo>
                <a:lnTo>
                  <a:pt x="1743400" y="2081672"/>
                </a:lnTo>
                <a:lnTo>
                  <a:pt x="0" y="2081672"/>
                </a:lnTo>
                <a:lnTo>
                  <a:pt x="0" y="0"/>
                </a:lnTo>
                <a:close/>
              </a:path>
            </a:pathLst>
          </a:custGeom>
          <a:blipFill>
            <a:blip r:embed="rId8">
              <a:extLst>
                <a:ext uri="{96DAC541-7B7A-43D3-8B79-37D633B846F1}">
                  <asvg:svgBlip xmlns:asvg="http://schemas.microsoft.com/office/drawing/2016/SVG/main" r:embed="rId9"/>
                </a:ext>
              </a:extLst>
            </a:blip>
            <a:stretch>
              <a:fillRect/>
            </a:stretch>
          </a:blipFill>
        </p:spPr>
        <p:txBody>
          <a:bodyPr/>
          <a:lstStyle/>
          <a:p>
            <a:endParaRPr lang="ko-KR" altLang="en-US"/>
          </a:p>
        </p:txBody>
      </p:sp>
      <p:grpSp>
        <p:nvGrpSpPr>
          <p:cNvPr id="21" name="Group 21"/>
          <p:cNvGrpSpPr/>
          <p:nvPr/>
        </p:nvGrpSpPr>
        <p:grpSpPr>
          <a:xfrm>
            <a:off x="13620974" y="6375696"/>
            <a:ext cx="3195512" cy="3195512"/>
            <a:chOff x="0" y="0"/>
            <a:chExt cx="812800" cy="812800"/>
          </a:xfrm>
        </p:grpSpPr>
        <p:sp>
          <p:nvSpPr>
            <p:cNvPr id="22" name="Freeform 22"/>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solidFill>
              <a:srgbClr val="A8A38E"/>
            </a:solidFill>
          </p:spPr>
          <p:txBody>
            <a:bodyPr/>
            <a:lstStyle/>
            <a:p>
              <a:endParaRPr lang="ko-KR" altLang="en-US"/>
            </a:p>
          </p:txBody>
        </p:sp>
        <p:sp>
          <p:nvSpPr>
            <p:cNvPr id="23" name="TextBox 23"/>
            <p:cNvSpPr txBox="1"/>
            <p:nvPr/>
          </p:nvSpPr>
          <p:spPr>
            <a:xfrm>
              <a:off x="76200" y="28575"/>
              <a:ext cx="660400" cy="708025"/>
            </a:xfrm>
            <a:prstGeom prst="rect">
              <a:avLst/>
            </a:prstGeom>
          </p:spPr>
          <p:txBody>
            <a:bodyPr lIns="41005" tIns="41005" rIns="41005" bIns="41005" rtlCol="0" anchor="ctr"/>
            <a:lstStyle/>
            <a:p>
              <a:pPr algn="ctr">
                <a:lnSpc>
                  <a:spcPts val="2659"/>
                </a:lnSpc>
                <a:spcBef>
                  <a:spcPct val="0"/>
                </a:spcBef>
              </a:pPr>
              <a:endParaRPr/>
            </a:p>
          </p:txBody>
        </p:sp>
      </p:grpSp>
      <p:sp>
        <p:nvSpPr>
          <p:cNvPr id="24" name="Freeform 24"/>
          <p:cNvSpPr/>
          <p:nvPr/>
        </p:nvSpPr>
        <p:spPr>
          <a:xfrm>
            <a:off x="14197152" y="7054898"/>
            <a:ext cx="2043157" cy="2058125"/>
          </a:xfrm>
          <a:custGeom>
            <a:avLst/>
            <a:gdLst/>
            <a:ahLst/>
            <a:cxnLst/>
            <a:rect l="l" t="t" r="r" b="b"/>
            <a:pathLst>
              <a:path w="2043157" h="2058125">
                <a:moveTo>
                  <a:pt x="0" y="0"/>
                </a:moveTo>
                <a:lnTo>
                  <a:pt x="2043157" y="0"/>
                </a:lnTo>
                <a:lnTo>
                  <a:pt x="2043157" y="2058125"/>
                </a:lnTo>
                <a:lnTo>
                  <a:pt x="0" y="2058125"/>
                </a:lnTo>
                <a:lnTo>
                  <a:pt x="0" y="0"/>
                </a:lnTo>
                <a:close/>
              </a:path>
            </a:pathLst>
          </a:custGeom>
          <a:blipFill>
            <a:blip r:embed="rId10">
              <a:extLst>
                <a:ext uri="{96DAC541-7B7A-43D3-8B79-37D633B846F1}">
                  <asvg:svgBlip xmlns:asvg="http://schemas.microsoft.com/office/drawing/2016/SVG/main" r:embed="rId11"/>
                </a:ext>
              </a:extLst>
            </a:blip>
            <a:stretch>
              <a:fillRect/>
            </a:stretch>
          </a:blipFill>
        </p:spPr>
        <p:txBody>
          <a:bodyPr/>
          <a:lstStyle/>
          <a:p>
            <a:endParaRPr lang="ko-KR" altLang="en-US"/>
          </a:p>
        </p:txBody>
      </p:sp>
      <p:sp>
        <p:nvSpPr>
          <p:cNvPr id="25" name="Freeform 25"/>
          <p:cNvSpPr/>
          <p:nvPr/>
        </p:nvSpPr>
        <p:spPr>
          <a:xfrm rot="2700000">
            <a:off x="6406757" y="3762627"/>
            <a:ext cx="3359979" cy="3359979"/>
          </a:xfrm>
          <a:custGeom>
            <a:avLst/>
            <a:gdLst/>
            <a:ahLst/>
            <a:cxnLst/>
            <a:rect l="l" t="t" r="r" b="b"/>
            <a:pathLst>
              <a:path w="3359979" h="3359979">
                <a:moveTo>
                  <a:pt x="0" y="0"/>
                </a:moveTo>
                <a:lnTo>
                  <a:pt x="3359979" y="0"/>
                </a:lnTo>
                <a:lnTo>
                  <a:pt x="3359979" y="3359978"/>
                </a:lnTo>
                <a:lnTo>
                  <a:pt x="0" y="3359978"/>
                </a:lnTo>
                <a:lnTo>
                  <a:pt x="0" y="0"/>
                </a:lnTo>
                <a:close/>
              </a:path>
            </a:pathLst>
          </a:custGeom>
          <a:blipFill>
            <a:blip r:embed="rId12">
              <a:extLst>
                <a:ext uri="{96DAC541-7B7A-43D3-8B79-37D633B846F1}">
                  <asvg:svgBlip xmlns:asvg="http://schemas.microsoft.com/office/drawing/2016/SVG/main" r:embed="rId13"/>
                </a:ext>
              </a:extLst>
            </a:blip>
            <a:stretch>
              <a:fillRect/>
            </a:stretch>
          </a:blipFill>
        </p:spPr>
        <p:txBody>
          <a:bodyPr/>
          <a:lstStyle/>
          <a:p>
            <a:endParaRPr lang="ko-KR" altLang="en-US"/>
          </a:p>
        </p:txBody>
      </p:sp>
      <p:grpSp>
        <p:nvGrpSpPr>
          <p:cNvPr id="26" name="Group 26"/>
          <p:cNvGrpSpPr/>
          <p:nvPr/>
        </p:nvGrpSpPr>
        <p:grpSpPr>
          <a:xfrm>
            <a:off x="0" y="-992653"/>
            <a:ext cx="18767400" cy="3086100"/>
            <a:chOff x="0" y="0"/>
            <a:chExt cx="4942854" cy="812800"/>
          </a:xfrm>
        </p:grpSpPr>
        <p:sp>
          <p:nvSpPr>
            <p:cNvPr id="27" name="Freeform 27"/>
            <p:cNvSpPr/>
            <p:nvPr/>
          </p:nvSpPr>
          <p:spPr>
            <a:xfrm>
              <a:off x="0" y="0"/>
              <a:ext cx="4942854" cy="812800"/>
            </a:xfrm>
            <a:custGeom>
              <a:avLst/>
              <a:gdLst/>
              <a:ahLst/>
              <a:cxnLst/>
              <a:rect l="l" t="t" r="r" b="b"/>
              <a:pathLst>
                <a:path w="4942854" h="812800">
                  <a:moveTo>
                    <a:pt x="0" y="0"/>
                  </a:moveTo>
                  <a:lnTo>
                    <a:pt x="4942854" y="0"/>
                  </a:lnTo>
                  <a:lnTo>
                    <a:pt x="4942854" y="812800"/>
                  </a:lnTo>
                  <a:lnTo>
                    <a:pt x="0" y="812800"/>
                  </a:lnTo>
                  <a:close/>
                </a:path>
              </a:pathLst>
            </a:custGeom>
            <a:solidFill>
              <a:srgbClr val="BAD0DD"/>
            </a:solidFill>
          </p:spPr>
          <p:txBody>
            <a:bodyPr/>
            <a:lstStyle/>
            <a:p>
              <a:endParaRPr lang="ko-KR" altLang="en-US"/>
            </a:p>
          </p:txBody>
        </p:sp>
        <p:sp>
          <p:nvSpPr>
            <p:cNvPr id="28" name="TextBox 28"/>
            <p:cNvSpPr txBox="1"/>
            <p:nvPr/>
          </p:nvSpPr>
          <p:spPr>
            <a:xfrm>
              <a:off x="0" y="-47625"/>
              <a:ext cx="4942854" cy="860425"/>
            </a:xfrm>
            <a:prstGeom prst="rect">
              <a:avLst/>
            </a:prstGeom>
          </p:spPr>
          <p:txBody>
            <a:bodyPr lIns="50800" tIns="50800" rIns="50800" bIns="50800" rtlCol="0" anchor="ctr"/>
            <a:lstStyle/>
            <a:p>
              <a:pPr algn="ctr">
                <a:lnSpc>
                  <a:spcPts val="2659"/>
                </a:lnSpc>
              </a:pPr>
              <a:endParaRPr/>
            </a:p>
          </p:txBody>
        </p:sp>
      </p:grpSp>
      <p:sp>
        <p:nvSpPr>
          <p:cNvPr id="29" name="TextBox 29"/>
          <p:cNvSpPr txBox="1"/>
          <p:nvPr/>
        </p:nvSpPr>
        <p:spPr>
          <a:xfrm>
            <a:off x="-158087" y="5839682"/>
            <a:ext cx="7360557" cy="1193800"/>
          </a:xfrm>
          <a:prstGeom prst="rect">
            <a:avLst/>
          </a:prstGeom>
        </p:spPr>
        <p:txBody>
          <a:bodyPr lIns="0" tIns="0" rIns="0" bIns="0" rtlCol="0" anchor="t">
            <a:spAutoFit/>
          </a:bodyPr>
          <a:lstStyle/>
          <a:p>
            <a:pPr algn="ctr">
              <a:lnSpc>
                <a:spcPts val="9799"/>
              </a:lnSpc>
            </a:pPr>
            <a:r>
              <a:rPr lang="en-US" sz="6999" b="1">
                <a:solidFill>
                  <a:srgbClr val="000000"/>
                </a:solidFill>
                <a:latin typeface="Nanum Gothic Bold"/>
                <a:ea typeface="Nanum Gothic Bold"/>
                <a:cs typeface="Nanum Gothic Bold"/>
                <a:sym typeface="Nanum Gothic Bold"/>
              </a:rPr>
              <a:t>직업</a:t>
            </a:r>
          </a:p>
        </p:txBody>
      </p:sp>
      <p:sp>
        <p:nvSpPr>
          <p:cNvPr id="30" name="TextBox 30"/>
          <p:cNvSpPr txBox="1"/>
          <p:nvPr/>
        </p:nvSpPr>
        <p:spPr>
          <a:xfrm>
            <a:off x="10688695" y="5102860"/>
            <a:ext cx="2070795" cy="688709"/>
          </a:xfrm>
          <a:prstGeom prst="rect">
            <a:avLst/>
          </a:prstGeom>
        </p:spPr>
        <p:txBody>
          <a:bodyPr lIns="0" tIns="0" rIns="0" bIns="0" rtlCol="0" anchor="t">
            <a:spAutoFit/>
          </a:bodyPr>
          <a:lstStyle/>
          <a:p>
            <a:pPr algn="ctr">
              <a:lnSpc>
                <a:spcPts val="5650"/>
              </a:lnSpc>
            </a:pPr>
            <a:endParaRPr/>
          </a:p>
        </p:txBody>
      </p:sp>
      <p:sp>
        <p:nvSpPr>
          <p:cNvPr id="31" name="TextBox 31"/>
          <p:cNvSpPr txBox="1"/>
          <p:nvPr/>
        </p:nvSpPr>
        <p:spPr>
          <a:xfrm>
            <a:off x="13467735" y="5060162"/>
            <a:ext cx="3177870" cy="688709"/>
          </a:xfrm>
          <a:prstGeom prst="rect">
            <a:avLst/>
          </a:prstGeom>
        </p:spPr>
        <p:txBody>
          <a:bodyPr lIns="0" tIns="0" rIns="0" bIns="0" rtlCol="0" anchor="t">
            <a:spAutoFit/>
          </a:bodyPr>
          <a:lstStyle/>
          <a:p>
            <a:pPr algn="ctr">
              <a:lnSpc>
                <a:spcPts val="5650"/>
              </a:lnSpc>
            </a:pPr>
            <a:endParaRPr/>
          </a:p>
        </p:txBody>
      </p:sp>
      <p:sp>
        <p:nvSpPr>
          <p:cNvPr id="32" name="TextBox 32"/>
          <p:cNvSpPr txBox="1"/>
          <p:nvPr/>
        </p:nvSpPr>
        <p:spPr>
          <a:xfrm>
            <a:off x="10206836" y="8730569"/>
            <a:ext cx="2552654" cy="688709"/>
          </a:xfrm>
          <a:prstGeom prst="rect">
            <a:avLst/>
          </a:prstGeom>
        </p:spPr>
        <p:txBody>
          <a:bodyPr lIns="0" tIns="0" rIns="0" bIns="0" rtlCol="0" anchor="t">
            <a:spAutoFit/>
          </a:bodyPr>
          <a:lstStyle/>
          <a:p>
            <a:pPr algn="ctr">
              <a:lnSpc>
                <a:spcPts val="5650"/>
              </a:lnSpc>
            </a:pPr>
            <a:endParaRPr/>
          </a:p>
        </p:txBody>
      </p:sp>
      <p:sp>
        <p:nvSpPr>
          <p:cNvPr id="33" name="TextBox 33"/>
          <p:cNvSpPr txBox="1"/>
          <p:nvPr/>
        </p:nvSpPr>
        <p:spPr>
          <a:xfrm>
            <a:off x="14166734" y="8730569"/>
            <a:ext cx="2070795" cy="688709"/>
          </a:xfrm>
          <a:prstGeom prst="rect">
            <a:avLst/>
          </a:prstGeom>
        </p:spPr>
        <p:txBody>
          <a:bodyPr lIns="0" tIns="0" rIns="0" bIns="0" rtlCol="0" anchor="t">
            <a:spAutoFit/>
          </a:bodyPr>
          <a:lstStyle/>
          <a:p>
            <a:pPr algn="ctr">
              <a:lnSpc>
                <a:spcPts val="5650"/>
              </a:lnSpc>
            </a:pPr>
            <a:endParaRPr/>
          </a:p>
        </p:txBody>
      </p:sp>
      <p:sp>
        <p:nvSpPr>
          <p:cNvPr id="34" name="TextBox 34"/>
          <p:cNvSpPr txBox="1"/>
          <p:nvPr/>
        </p:nvSpPr>
        <p:spPr>
          <a:xfrm>
            <a:off x="10378993" y="5677269"/>
            <a:ext cx="5635664" cy="930666"/>
          </a:xfrm>
          <a:prstGeom prst="rect">
            <a:avLst/>
          </a:prstGeom>
        </p:spPr>
        <p:txBody>
          <a:bodyPr lIns="0" tIns="0" rIns="0" bIns="0" rtlCol="0" anchor="t">
            <a:spAutoFit/>
          </a:bodyPr>
          <a:lstStyle/>
          <a:p>
            <a:pPr algn="ctr">
              <a:lnSpc>
                <a:spcPts val="7503"/>
              </a:lnSpc>
            </a:pPr>
            <a:r>
              <a:rPr lang="en-US" sz="5359" b="1">
                <a:solidFill>
                  <a:srgbClr val="000000"/>
                </a:solidFill>
                <a:latin typeface="Nanum Gothic Bold"/>
                <a:ea typeface="Nanum Gothic Bold"/>
                <a:cs typeface="Nanum Gothic Bold"/>
                <a:sym typeface="Nanum Gothic Bold"/>
              </a:rPr>
              <a:t>사회변화</a:t>
            </a:r>
          </a:p>
        </p:txBody>
      </p:sp>
      <p:sp>
        <p:nvSpPr>
          <p:cNvPr id="35" name="TextBox 35"/>
          <p:cNvSpPr txBox="1"/>
          <p:nvPr/>
        </p:nvSpPr>
        <p:spPr>
          <a:xfrm>
            <a:off x="1117997" y="374230"/>
            <a:ext cx="16052006" cy="1387474"/>
          </a:xfrm>
          <a:prstGeom prst="rect">
            <a:avLst/>
          </a:prstGeom>
        </p:spPr>
        <p:txBody>
          <a:bodyPr lIns="0" tIns="0" rIns="0" bIns="0" rtlCol="0" anchor="t">
            <a:spAutoFit/>
          </a:bodyPr>
          <a:lstStyle/>
          <a:p>
            <a:pPr algn="ctr">
              <a:lnSpc>
                <a:spcPts val="11200"/>
              </a:lnSpc>
            </a:pPr>
            <a:r>
              <a:rPr lang="en-US" sz="8000">
                <a:solidFill>
                  <a:srgbClr val="000000"/>
                </a:solidFill>
                <a:latin typeface="210 도시락"/>
                <a:ea typeface="210 도시락"/>
                <a:cs typeface="210 도시락"/>
                <a:sym typeface="210 도시락"/>
              </a:rPr>
              <a:t>직업과 미래 사회 변화의 </a:t>
            </a:r>
            <a:r>
              <a:rPr lang="en-US" sz="8000">
                <a:solidFill>
                  <a:srgbClr val="0588E2"/>
                </a:solidFill>
                <a:latin typeface="210 도시락"/>
                <a:ea typeface="210 도시락"/>
                <a:cs typeface="210 도시락"/>
                <a:sym typeface="210 도시락"/>
              </a:rPr>
              <a:t>연결고리</a:t>
            </a:r>
            <a:r>
              <a:rPr lang="en-US" sz="8000">
                <a:solidFill>
                  <a:srgbClr val="000000"/>
                </a:solidFill>
                <a:latin typeface="210 도시락"/>
                <a:ea typeface="210 도시락"/>
                <a:cs typeface="210 도시락"/>
                <a:sym typeface="210 도시락"/>
              </a:rPr>
              <a:t> 탐색</a:t>
            </a:r>
          </a:p>
        </p:txBody>
      </p:sp>
      <p:sp>
        <p:nvSpPr>
          <p:cNvPr id="36" name="Freeform 22">
            <a:extLst>
              <a:ext uri="{FF2B5EF4-FFF2-40B4-BE49-F238E27FC236}">
                <a16:creationId xmlns:a16="http://schemas.microsoft.com/office/drawing/2014/main" id="{45442398-0CA4-A523-D554-617EE4CC5F1C}"/>
              </a:ext>
            </a:extLst>
          </p:cNvPr>
          <p:cNvSpPr/>
          <p:nvPr/>
        </p:nvSpPr>
        <p:spPr>
          <a:xfrm>
            <a:off x="10367266" y="3264689"/>
            <a:ext cx="2269507" cy="2312874"/>
          </a:xfrm>
          <a:custGeom>
            <a:avLst/>
            <a:gdLst/>
            <a:ahLst/>
            <a:cxnLst/>
            <a:rect l="l" t="t" r="r" b="b"/>
            <a:pathLst>
              <a:path w="2269507" h="2312874">
                <a:moveTo>
                  <a:pt x="0" y="0"/>
                </a:moveTo>
                <a:lnTo>
                  <a:pt x="2269507" y="0"/>
                </a:lnTo>
                <a:lnTo>
                  <a:pt x="2269507" y="2312874"/>
                </a:lnTo>
                <a:lnTo>
                  <a:pt x="0" y="2312874"/>
                </a:lnTo>
                <a:lnTo>
                  <a:pt x="0" y="0"/>
                </a:lnTo>
                <a:close/>
              </a:path>
            </a:pathLst>
          </a:custGeom>
          <a:blipFill>
            <a:blip r:embed="rId14"/>
            <a:stretch>
              <a:fillRect/>
            </a:stretch>
          </a:blipFill>
        </p:spPr>
        <p:txBody>
          <a:bodyPr/>
          <a:lstStyle/>
          <a:p>
            <a:endParaRPr lang="ko-KR" altLang="en-US"/>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2155" y="2084952"/>
            <a:ext cx="18285845" cy="8229600"/>
          </a:xfrm>
          <a:custGeom>
            <a:avLst/>
            <a:gdLst/>
            <a:ahLst/>
            <a:cxnLst/>
            <a:rect l="l" t="t" r="r" b="b"/>
            <a:pathLst>
              <a:path w="18285845" h="8229600">
                <a:moveTo>
                  <a:pt x="0" y="0"/>
                </a:moveTo>
                <a:lnTo>
                  <a:pt x="18285845" y="0"/>
                </a:lnTo>
                <a:lnTo>
                  <a:pt x="18285845" y="8229600"/>
                </a:lnTo>
                <a:lnTo>
                  <a:pt x="0" y="8229600"/>
                </a:lnTo>
                <a:lnTo>
                  <a:pt x="0" y="0"/>
                </a:lnTo>
                <a:close/>
              </a:path>
            </a:pathLst>
          </a:custGeom>
          <a:blipFill>
            <a:blip r:embed="rId3"/>
            <a:stretch>
              <a:fillRect t="-61098" b="-61098"/>
            </a:stretch>
          </a:blipFill>
        </p:spPr>
        <p:txBody>
          <a:bodyPr/>
          <a:lstStyle/>
          <a:p>
            <a:endParaRPr lang="ko-KR" altLang="en-US"/>
          </a:p>
        </p:txBody>
      </p:sp>
      <p:grpSp>
        <p:nvGrpSpPr>
          <p:cNvPr id="3" name="Group 3"/>
          <p:cNvGrpSpPr/>
          <p:nvPr/>
        </p:nvGrpSpPr>
        <p:grpSpPr>
          <a:xfrm>
            <a:off x="0" y="-992653"/>
            <a:ext cx="18767400" cy="3086100"/>
            <a:chOff x="0" y="0"/>
            <a:chExt cx="4942854" cy="812800"/>
          </a:xfrm>
        </p:grpSpPr>
        <p:sp>
          <p:nvSpPr>
            <p:cNvPr id="4" name="Freeform 4"/>
            <p:cNvSpPr/>
            <p:nvPr/>
          </p:nvSpPr>
          <p:spPr>
            <a:xfrm>
              <a:off x="0" y="0"/>
              <a:ext cx="4942854" cy="812800"/>
            </a:xfrm>
            <a:custGeom>
              <a:avLst/>
              <a:gdLst/>
              <a:ahLst/>
              <a:cxnLst/>
              <a:rect l="l" t="t" r="r" b="b"/>
              <a:pathLst>
                <a:path w="4942854" h="812800">
                  <a:moveTo>
                    <a:pt x="0" y="0"/>
                  </a:moveTo>
                  <a:lnTo>
                    <a:pt x="4942854" y="0"/>
                  </a:lnTo>
                  <a:lnTo>
                    <a:pt x="4942854" y="812800"/>
                  </a:lnTo>
                  <a:lnTo>
                    <a:pt x="0" y="812800"/>
                  </a:lnTo>
                  <a:close/>
                </a:path>
              </a:pathLst>
            </a:custGeom>
            <a:solidFill>
              <a:srgbClr val="BAD0DD"/>
            </a:solidFill>
          </p:spPr>
          <p:txBody>
            <a:bodyPr/>
            <a:lstStyle/>
            <a:p>
              <a:endParaRPr lang="ko-KR" altLang="en-US"/>
            </a:p>
          </p:txBody>
        </p:sp>
        <p:sp>
          <p:nvSpPr>
            <p:cNvPr id="5" name="TextBox 5"/>
            <p:cNvSpPr txBox="1"/>
            <p:nvPr/>
          </p:nvSpPr>
          <p:spPr>
            <a:xfrm>
              <a:off x="0" y="-47625"/>
              <a:ext cx="4942854" cy="860425"/>
            </a:xfrm>
            <a:prstGeom prst="rect">
              <a:avLst/>
            </a:prstGeom>
          </p:spPr>
          <p:txBody>
            <a:bodyPr lIns="50800" tIns="50800" rIns="50800" bIns="50800" rtlCol="0" anchor="ctr"/>
            <a:lstStyle/>
            <a:p>
              <a:pPr algn="ctr">
                <a:lnSpc>
                  <a:spcPts val="2659"/>
                </a:lnSpc>
              </a:pPr>
              <a:endParaRPr/>
            </a:p>
          </p:txBody>
        </p:sp>
      </p:grpSp>
      <p:sp>
        <p:nvSpPr>
          <p:cNvPr id="6" name="Freeform 6"/>
          <p:cNvSpPr/>
          <p:nvPr/>
        </p:nvSpPr>
        <p:spPr>
          <a:xfrm>
            <a:off x="1028700" y="2598588"/>
            <a:ext cx="16230600" cy="7202329"/>
          </a:xfrm>
          <a:custGeom>
            <a:avLst/>
            <a:gdLst/>
            <a:ahLst/>
            <a:cxnLst/>
            <a:rect l="l" t="t" r="r" b="b"/>
            <a:pathLst>
              <a:path w="16230600" h="7202329">
                <a:moveTo>
                  <a:pt x="0" y="0"/>
                </a:moveTo>
                <a:lnTo>
                  <a:pt x="16230600" y="0"/>
                </a:lnTo>
                <a:lnTo>
                  <a:pt x="16230600" y="7202329"/>
                </a:lnTo>
                <a:lnTo>
                  <a:pt x="0" y="7202329"/>
                </a:lnTo>
                <a:lnTo>
                  <a:pt x="0" y="0"/>
                </a:lnTo>
                <a:close/>
              </a:path>
            </a:pathLst>
          </a:custGeom>
          <a:blipFill>
            <a:blip r:embed="rId4"/>
            <a:stretch>
              <a:fillRect/>
            </a:stretch>
          </a:blipFill>
        </p:spPr>
        <p:txBody>
          <a:bodyPr/>
          <a:lstStyle/>
          <a:p>
            <a:endParaRPr lang="ko-KR" altLang="en-US"/>
          </a:p>
        </p:txBody>
      </p:sp>
      <p:sp>
        <p:nvSpPr>
          <p:cNvPr id="7" name="Freeform 7"/>
          <p:cNvSpPr/>
          <p:nvPr/>
        </p:nvSpPr>
        <p:spPr>
          <a:xfrm>
            <a:off x="2574432" y="4142352"/>
            <a:ext cx="4114800" cy="4114800"/>
          </a:xfrm>
          <a:custGeom>
            <a:avLst/>
            <a:gdLst/>
            <a:ahLst/>
            <a:cxnLst/>
            <a:rect l="l" t="t" r="r" b="b"/>
            <a:pathLst>
              <a:path w="4114800" h="4114800">
                <a:moveTo>
                  <a:pt x="0" y="0"/>
                </a:moveTo>
                <a:lnTo>
                  <a:pt x="4114800" y="0"/>
                </a:lnTo>
                <a:lnTo>
                  <a:pt x="4114800" y="4114800"/>
                </a:lnTo>
                <a:lnTo>
                  <a:pt x="0" y="4114800"/>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ko-KR" altLang="en-US"/>
          </a:p>
        </p:txBody>
      </p:sp>
      <p:sp>
        <p:nvSpPr>
          <p:cNvPr id="8" name="Freeform 8"/>
          <p:cNvSpPr/>
          <p:nvPr/>
        </p:nvSpPr>
        <p:spPr>
          <a:xfrm>
            <a:off x="12759490" y="3834756"/>
            <a:ext cx="4144945" cy="4114800"/>
          </a:xfrm>
          <a:custGeom>
            <a:avLst/>
            <a:gdLst/>
            <a:ahLst/>
            <a:cxnLst/>
            <a:rect l="l" t="t" r="r" b="b"/>
            <a:pathLst>
              <a:path w="4144945" h="4114800">
                <a:moveTo>
                  <a:pt x="0" y="0"/>
                </a:moveTo>
                <a:lnTo>
                  <a:pt x="4144945" y="0"/>
                </a:lnTo>
                <a:lnTo>
                  <a:pt x="4144945" y="4114800"/>
                </a:lnTo>
                <a:lnTo>
                  <a:pt x="0" y="4114800"/>
                </a:lnTo>
                <a:lnTo>
                  <a:pt x="0" y="0"/>
                </a:lnTo>
                <a:close/>
              </a:path>
            </a:pathLst>
          </a:custGeom>
          <a:blipFill>
            <a:blip r:embed="rId7">
              <a:extLst>
                <a:ext uri="{96DAC541-7B7A-43D3-8B79-37D633B846F1}">
                  <asvg:svgBlip xmlns:asvg="http://schemas.microsoft.com/office/drawing/2016/SVG/main" r:embed="rId8"/>
                </a:ext>
              </a:extLst>
            </a:blip>
            <a:stretch>
              <a:fillRect/>
            </a:stretch>
          </a:blipFill>
        </p:spPr>
        <p:txBody>
          <a:bodyPr/>
          <a:lstStyle/>
          <a:p>
            <a:endParaRPr lang="ko-KR" altLang="en-US"/>
          </a:p>
        </p:txBody>
      </p:sp>
      <p:sp>
        <p:nvSpPr>
          <p:cNvPr id="9" name="TextBox 9"/>
          <p:cNvSpPr txBox="1"/>
          <p:nvPr/>
        </p:nvSpPr>
        <p:spPr>
          <a:xfrm>
            <a:off x="13467735" y="5060162"/>
            <a:ext cx="3177870" cy="688709"/>
          </a:xfrm>
          <a:prstGeom prst="rect">
            <a:avLst/>
          </a:prstGeom>
        </p:spPr>
        <p:txBody>
          <a:bodyPr lIns="0" tIns="0" rIns="0" bIns="0" rtlCol="0" anchor="t">
            <a:spAutoFit/>
          </a:bodyPr>
          <a:lstStyle/>
          <a:p>
            <a:pPr algn="ctr">
              <a:lnSpc>
                <a:spcPts val="5650"/>
              </a:lnSpc>
            </a:pPr>
            <a:endParaRPr/>
          </a:p>
        </p:txBody>
      </p:sp>
      <p:sp>
        <p:nvSpPr>
          <p:cNvPr id="10" name="TextBox 10"/>
          <p:cNvSpPr txBox="1"/>
          <p:nvPr/>
        </p:nvSpPr>
        <p:spPr>
          <a:xfrm>
            <a:off x="10206836" y="8730569"/>
            <a:ext cx="2552654" cy="688709"/>
          </a:xfrm>
          <a:prstGeom prst="rect">
            <a:avLst/>
          </a:prstGeom>
        </p:spPr>
        <p:txBody>
          <a:bodyPr lIns="0" tIns="0" rIns="0" bIns="0" rtlCol="0" anchor="t">
            <a:spAutoFit/>
          </a:bodyPr>
          <a:lstStyle/>
          <a:p>
            <a:pPr algn="ctr">
              <a:lnSpc>
                <a:spcPts val="5650"/>
              </a:lnSpc>
            </a:pPr>
            <a:endParaRPr/>
          </a:p>
        </p:txBody>
      </p:sp>
      <p:sp>
        <p:nvSpPr>
          <p:cNvPr id="11" name="TextBox 11"/>
          <p:cNvSpPr txBox="1"/>
          <p:nvPr/>
        </p:nvSpPr>
        <p:spPr>
          <a:xfrm>
            <a:off x="14166734" y="8730569"/>
            <a:ext cx="2070795" cy="688709"/>
          </a:xfrm>
          <a:prstGeom prst="rect">
            <a:avLst/>
          </a:prstGeom>
        </p:spPr>
        <p:txBody>
          <a:bodyPr lIns="0" tIns="0" rIns="0" bIns="0" rtlCol="0" anchor="t">
            <a:spAutoFit/>
          </a:bodyPr>
          <a:lstStyle/>
          <a:p>
            <a:pPr algn="ctr">
              <a:lnSpc>
                <a:spcPts val="5650"/>
              </a:lnSpc>
            </a:pPr>
            <a:endParaRPr/>
          </a:p>
        </p:txBody>
      </p:sp>
      <p:sp>
        <p:nvSpPr>
          <p:cNvPr id="12" name="TextBox 12"/>
          <p:cNvSpPr txBox="1"/>
          <p:nvPr/>
        </p:nvSpPr>
        <p:spPr>
          <a:xfrm>
            <a:off x="3627710" y="378947"/>
            <a:ext cx="11195745" cy="1387474"/>
          </a:xfrm>
          <a:prstGeom prst="rect">
            <a:avLst/>
          </a:prstGeom>
        </p:spPr>
        <p:txBody>
          <a:bodyPr lIns="0" tIns="0" rIns="0" bIns="0" rtlCol="0" anchor="t">
            <a:spAutoFit/>
          </a:bodyPr>
          <a:lstStyle/>
          <a:p>
            <a:pPr algn="ctr">
              <a:lnSpc>
                <a:spcPts val="11200"/>
              </a:lnSpc>
            </a:pPr>
            <a:r>
              <a:rPr lang="en-US" sz="8000">
                <a:solidFill>
                  <a:srgbClr val="000000"/>
                </a:solidFill>
                <a:latin typeface="210 도시락"/>
                <a:ea typeface="210 도시락"/>
                <a:cs typeface="210 도시락"/>
                <a:sym typeface="210 도시락"/>
              </a:rPr>
              <a:t>직업의 기능과 역할 </a:t>
            </a:r>
            <a:r>
              <a:rPr lang="en-US" sz="8000">
                <a:solidFill>
                  <a:srgbClr val="1979EB"/>
                </a:solidFill>
                <a:latin typeface="210 도시락"/>
                <a:ea typeface="210 도시락"/>
                <a:cs typeface="210 도시락"/>
                <a:sym typeface="210 도시락"/>
              </a:rPr>
              <a:t>재구성 </a:t>
            </a: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2155" y="2084952"/>
            <a:ext cx="18285845" cy="8229600"/>
          </a:xfrm>
          <a:custGeom>
            <a:avLst/>
            <a:gdLst/>
            <a:ahLst/>
            <a:cxnLst/>
            <a:rect l="l" t="t" r="r" b="b"/>
            <a:pathLst>
              <a:path w="18285845" h="8229600">
                <a:moveTo>
                  <a:pt x="0" y="0"/>
                </a:moveTo>
                <a:lnTo>
                  <a:pt x="18285845" y="0"/>
                </a:lnTo>
                <a:lnTo>
                  <a:pt x="18285845" y="8229600"/>
                </a:lnTo>
                <a:lnTo>
                  <a:pt x="0" y="8229600"/>
                </a:lnTo>
                <a:lnTo>
                  <a:pt x="0" y="0"/>
                </a:lnTo>
                <a:close/>
              </a:path>
            </a:pathLst>
          </a:custGeom>
          <a:blipFill>
            <a:blip r:embed="rId3"/>
            <a:stretch>
              <a:fillRect t="-61098" b="-61098"/>
            </a:stretch>
          </a:blipFill>
        </p:spPr>
        <p:txBody>
          <a:bodyPr/>
          <a:lstStyle/>
          <a:p>
            <a:endParaRPr lang="ko-KR" altLang="en-US"/>
          </a:p>
        </p:txBody>
      </p:sp>
      <p:grpSp>
        <p:nvGrpSpPr>
          <p:cNvPr id="3" name="Group 3"/>
          <p:cNvGrpSpPr/>
          <p:nvPr/>
        </p:nvGrpSpPr>
        <p:grpSpPr>
          <a:xfrm>
            <a:off x="0" y="-992653"/>
            <a:ext cx="18767400" cy="3086100"/>
            <a:chOff x="0" y="0"/>
            <a:chExt cx="4942854" cy="812800"/>
          </a:xfrm>
        </p:grpSpPr>
        <p:sp>
          <p:nvSpPr>
            <p:cNvPr id="4" name="Freeform 4"/>
            <p:cNvSpPr/>
            <p:nvPr/>
          </p:nvSpPr>
          <p:spPr>
            <a:xfrm>
              <a:off x="0" y="0"/>
              <a:ext cx="4942854" cy="812800"/>
            </a:xfrm>
            <a:custGeom>
              <a:avLst/>
              <a:gdLst/>
              <a:ahLst/>
              <a:cxnLst/>
              <a:rect l="l" t="t" r="r" b="b"/>
              <a:pathLst>
                <a:path w="4942854" h="812800">
                  <a:moveTo>
                    <a:pt x="0" y="0"/>
                  </a:moveTo>
                  <a:lnTo>
                    <a:pt x="4942854" y="0"/>
                  </a:lnTo>
                  <a:lnTo>
                    <a:pt x="4942854" y="812800"/>
                  </a:lnTo>
                  <a:lnTo>
                    <a:pt x="0" y="812800"/>
                  </a:lnTo>
                  <a:close/>
                </a:path>
              </a:pathLst>
            </a:custGeom>
            <a:solidFill>
              <a:srgbClr val="BAD0DD"/>
            </a:solidFill>
          </p:spPr>
          <p:txBody>
            <a:bodyPr/>
            <a:lstStyle/>
            <a:p>
              <a:endParaRPr lang="ko-KR" altLang="en-US"/>
            </a:p>
          </p:txBody>
        </p:sp>
        <p:sp>
          <p:nvSpPr>
            <p:cNvPr id="5" name="TextBox 5"/>
            <p:cNvSpPr txBox="1"/>
            <p:nvPr/>
          </p:nvSpPr>
          <p:spPr>
            <a:xfrm>
              <a:off x="0" y="-47625"/>
              <a:ext cx="4942854" cy="860425"/>
            </a:xfrm>
            <a:prstGeom prst="rect">
              <a:avLst/>
            </a:prstGeom>
          </p:spPr>
          <p:txBody>
            <a:bodyPr lIns="50800" tIns="50800" rIns="50800" bIns="50800" rtlCol="0" anchor="ctr"/>
            <a:lstStyle/>
            <a:p>
              <a:pPr algn="ctr">
                <a:lnSpc>
                  <a:spcPts val="2659"/>
                </a:lnSpc>
              </a:pPr>
              <a:endParaRPr/>
            </a:p>
          </p:txBody>
        </p:sp>
      </p:grpSp>
      <p:grpSp>
        <p:nvGrpSpPr>
          <p:cNvPr id="6" name="Group 6"/>
          <p:cNvGrpSpPr/>
          <p:nvPr/>
        </p:nvGrpSpPr>
        <p:grpSpPr>
          <a:xfrm>
            <a:off x="6907767" y="2640906"/>
            <a:ext cx="11059645" cy="6778372"/>
            <a:chOff x="0" y="0"/>
            <a:chExt cx="2912828" cy="1785250"/>
          </a:xfrm>
        </p:grpSpPr>
        <p:sp>
          <p:nvSpPr>
            <p:cNvPr id="7" name="Freeform 7"/>
            <p:cNvSpPr/>
            <p:nvPr/>
          </p:nvSpPr>
          <p:spPr>
            <a:xfrm>
              <a:off x="0" y="0"/>
              <a:ext cx="2912828" cy="1785250"/>
            </a:xfrm>
            <a:custGeom>
              <a:avLst/>
              <a:gdLst/>
              <a:ahLst/>
              <a:cxnLst/>
              <a:rect l="l" t="t" r="r" b="b"/>
              <a:pathLst>
                <a:path w="2912828" h="1785250">
                  <a:moveTo>
                    <a:pt x="35701" y="0"/>
                  </a:moveTo>
                  <a:lnTo>
                    <a:pt x="2877128" y="0"/>
                  </a:lnTo>
                  <a:cubicBezTo>
                    <a:pt x="2896845" y="0"/>
                    <a:pt x="2912828" y="15984"/>
                    <a:pt x="2912828" y="35701"/>
                  </a:cubicBezTo>
                  <a:lnTo>
                    <a:pt x="2912828" y="1749549"/>
                  </a:lnTo>
                  <a:cubicBezTo>
                    <a:pt x="2912828" y="1759018"/>
                    <a:pt x="2909067" y="1768098"/>
                    <a:pt x="2902372" y="1774794"/>
                  </a:cubicBezTo>
                  <a:cubicBezTo>
                    <a:pt x="2895677" y="1781489"/>
                    <a:pt x="2886596" y="1785250"/>
                    <a:pt x="2877128" y="1785250"/>
                  </a:cubicBezTo>
                  <a:lnTo>
                    <a:pt x="35701" y="1785250"/>
                  </a:lnTo>
                  <a:cubicBezTo>
                    <a:pt x="15984" y="1785250"/>
                    <a:pt x="0" y="1769266"/>
                    <a:pt x="0" y="1749549"/>
                  </a:cubicBezTo>
                  <a:lnTo>
                    <a:pt x="0" y="35701"/>
                  </a:lnTo>
                  <a:cubicBezTo>
                    <a:pt x="0" y="15984"/>
                    <a:pt x="15984" y="0"/>
                    <a:pt x="35701" y="0"/>
                  </a:cubicBezTo>
                  <a:close/>
                </a:path>
              </a:pathLst>
            </a:custGeom>
            <a:solidFill>
              <a:srgbClr val="FEFEFE"/>
            </a:solidFill>
          </p:spPr>
          <p:txBody>
            <a:bodyPr/>
            <a:lstStyle/>
            <a:p>
              <a:endParaRPr lang="ko-KR" altLang="en-US"/>
            </a:p>
          </p:txBody>
        </p:sp>
        <p:sp>
          <p:nvSpPr>
            <p:cNvPr id="8" name="TextBox 8"/>
            <p:cNvSpPr txBox="1"/>
            <p:nvPr/>
          </p:nvSpPr>
          <p:spPr>
            <a:xfrm>
              <a:off x="0" y="-47625"/>
              <a:ext cx="2912828" cy="1832875"/>
            </a:xfrm>
            <a:prstGeom prst="rect">
              <a:avLst/>
            </a:prstGeom>
          </p:spPr>
          <p:txBody>
            <a:bodyPr lIns="50800" tIns="50800" rIns="50800" bIns="50800" rtlCol="0" anchor="ctr"/>
            <a:lstStyle/>
            <a:p>
              <a:pPr algn="ctr">
                <a:lnSpc>
                  <a:spcPts val="2659"/>
                </a:lnSpc>
              </a:pPr>
              <a:endParaRPr/>
            </a:p>
          </p:txBody>
        </p:sp>
      </p:grpSp>
      <p:sp>
        <p:nvSpPr>
          <p:cNvPr id="9" name="TextBox 9"/>
          <p:cNvSpPr txBox="1"/>
          <p:nvPr/>
        </p:nvSpPr>
        <p:spPr>
          <a:xfrm>
            <a:off x="13467735" y="5060162"/>
            <a:ext cx="3177870" cy="688709"/>
          </a:xfrm>
          <a:prstGeom prst="rect">
            <a:avLst/>
          </a:prstGeom>
        </p:spPr>
        <p:txBody>
          <a:bodyPr lIns="0" tIns="0" rIns="0" bIns="0" rtlCol="0" anchor="t">
            <a:spAutoFit/>
          </a:bodyPr>
          <a:lstStyle/>
          <a:p>
            <a:pPr algn="ctr">
              <a:lnSpc>
                <a:spcPts val="5650"/>
              </a:lnSpc>
            </a:pPr>
            <a:endParaRPr/>
          </a:p>
        </p:txBody>
      </p:sp>
      <p:sp>
        <p:nvSpPr>
          <p:cNvPr id="10" name="TextBox 10"/>
          <p:cNvSpPr txBox="1"/>
          <p:nvPr/>
        </p:nvSpPr>
        <p:spPr>
          <a:xfrm>
            <a:off x="10206836" y="8730569"/>
            <a:ext cx="2552654" cy="688709"/>
          </a:xfrm>
          <a:prstGeom prst="rect">
            <a:avLst/>
          </a:prstGeom>
        </p:spPr>
        <p:txBody>
          <a:bodyPr lIns="0" tIns="0" rIns="0" bIns="0" rtlCol="0" anchor="t">
            <a:spAutoFit/>
          </a:bodyPr>
          <a:lstStyle/>
          <a:p>
            <a:pPr algn="ctr">
              <a:lnSpc>
                <a:spcPts val="5650"/>
              </a:lnSpc>
            </a:pPr>
            <a:endParaRPr/>
          </a:p>
        </p:txBody>
      </p:sp>
      <p:sp>
        <p:nvSpPr>
          <p:cNvPr id="11" name="TextBox 11"/>
          <p:cNvSpPr txBox="1"/>
          <p:nvPr/>
        </p:nvSpPr>
        <p:spPr>
          <a:xfrm>
            <a:off x="14166734" y="8730569"/>
            <a:ext cx="2070795" cy="688709"/>
          </a:xfrm>
          <a:prstGeom prst="rect">
            <a:avLst/>
          </a:prstGeom>
        </p:spPr>
        <p:txBody>
          <a:bodyPr lIns="0" tIns="0" rIns="0" bIns="0" rtlCol="0" anchor="t">
            <a:spAutoFit/>
          </a:bodyPr>
          <a:lstStyle/>
          <a:p>
            <a:pPr algn="ctr">
              <a:lnSpc>
                <a:spcPts val="5650"/>
              </a:lnSpc>
            </a:pPr>
            <a:endParaRPr/>
          </a:p>
        </p:txBody>
      </p:sp>
      <p:sp>
        <p:nvSpPr>
          <p:cNvPr id="12" name="TextBox 12"/>
          <p:cNvSpPr txBox="1"/>
          <p:nvPr/>
        </p:nvSpPr>
        <p:spPr>
          <a:xfrm>
            <a:off x="6907767" y="3137667"/>
            <a:ext cx="12025839" cy="1193800"/>
          </a:xfrm>
          <a:prstGeom prst="rect">
            <a:avLst/>
          </a:prstGeom>
        </p:spPr>
        <p:txBody>
          <a:bodyPr lIns="0" tIns="0" rIns="0" bIns="0" rtlCol="0" anchor="t">
            <a:spAutoFit/>
          </a:bodyPr>
          <a:lstStyle/>
          <a:p>
            <a:pPr algn="ctr">
              <a:lnSpc>
                <a:spcPts val="9799"/>
              </a:lnSpc>
            </a:pPr>
            <a:r>
              <a:rPr lang="en-US" sz="6999" b="1">
                <a:solidFill>
                  <a:srgbClr val="000000"/>
                </a:solidFill>
                <a:latin typeface="Nanum Gothic Bold"/>
                <a:ea typeface="Nanum Gothic Bold"/>
                <a:cs typeface="Nanum Gothic Bold"/>
                <a:sym typeface="Nanum Gothic Bold"/>
              </a:rPr>
              <a:t>내가 갖춰야 할 역량은?</a:t>
            </a:r>
          </a:p>
        </p:txBody>
      </p:sp>
      <p:sp>
        <p:nvSpPr>
          <p:cNvPr id="13" name="Freeform 13"/>
          <p:cNvSpPr/>
          <p:nvPr/>
        </p:nvSpPr>
        <p:spPr>
          <a:xfrm>
            <a:off x="7341797" y="3398466"/>
            <a:ext cx="1000537" cy="933001"/>
          </a:xfrm>
          <a:custGeom>
            <a:avLst/>
            <a:gdLst/>
            <a:ahLst/>
            <a:cxnLst/>
            <a:rect l="l" t="t" r="r" b="b"/>
            <a:pathLst>
              <a:path w="1000537" h="933001">
                <a:moveTo>
                  <a:pt x="0" y="0"/>
                </a:moveTo>
                <a:lnTo>
                  <a:pt x="1000537" y="0"/>
                </a:lnTo>
                <a:lnTo>
                  <a:pt x="1000537" y="933001"/>
                </a:lnTo>
                <a:lnTo>
                  <a:pt x="0" y="933001"/>
                </a:lnTo>
                <a:lnTo>
                  <a:pt x="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endParaRPr lang="ko-KR" altLang="en-US"/>
          </a:p>
        </p:txBody>
      </p:sp>
      <p:sp>
        <p:nvSpPr>
          <p:cNvPr id="14" name="TextBox 14"/>
          <p:cNvSpPr txBox="1"/>
          <p:nvPr/>
        </p:nvSpPr>
        <p:spPr>
          <a:xfrm>
            <a:off x="6741561" y="4836292"/>
            <a:ext cx="12025839" cy="1193800"/>
          </a:xfrm>
          <a:prstGeom prst="rect">
            <a:avLst/>
          </a:prstGeom>
        </p:spPr>
        <p:txBody>
          <a:bodyPr lIns="0" tIns="0" rIns="0" bIns="0" rtlCol="0" anchor="t">
            <a:spAutoFit/>
          </a:bodyPr>
          <a:lstStyle/>
          <a:p>
            <a:pPr algn="ctr">
              <a:lnSpc>
                <a:spcPts val="9799"/>
              </a:lnSpc>
            </a:pPr>
            <a:r>
              <a:rPr lang="en-US" sz="6999" b="1">
                <a:solidFill>
                  <a:srgbClr val="000000"/>
                </a:solidFill>
                <a:latin typeface="Nanum Gothic Bold"/>
                <a:ea typeface="Nanum Gothic Bold"/>
                <a:cs typeface="Nanum Gothic Bold"/>
                <a:sym typeface="Nanum Gothic Bold"/>
              </a:rPr>
              <a:t>내가 준비해야할 것은?</a:t>
            </a:r>
          </a:p>
        </p:txBody>
      </p:sp>
      <p:sp>
        <p:nvSpPr>
          <p:cNvPr id="15" name="TextBox 15"/>
          <p:cNvSpPr txBox="1"/>
          <p:nvPr/>
        </p:nvSpPr>
        <p:spPr>
          <a:xfrm>
            <a:off x="6592486" y="6523944"/>
            <a:ext cx="12025839" cy="2406015"/>
          </a:xfrm>
          <a:prstGeom prst="rect">
            <a:avLst/>
          </a:prstGeom>
        </p:spPr>
        <p:txBody>
          <a:bodyPr lIns="0" tIns="0" rIns="0" bIns="0" rtlCol="0" anchor="t">
            <a:spAutoFit/>
          </a:bodyPr>
          <a:lstStyle/>
          <a:p>
            <a:pPr algn="ctr">
              <a:lnSpc>
                <a:spcPts val="9660"/>
              </a:lnSpc>
            </a:pPr>
            <a:r>
              <a:rPr lang="en-US" sz="6900" b="1" spc="-517">
                <a:solidFill>
                  <a:srgbClr val="000000"/>
                </a:solidFill>
                <a:latin typeface="Nanum Gothic Bold"/>
                <a:ea typeface="Nanum Gothic Bold"/>
                <a:cs typeface="Nanum Gothic Bold"/>
                <a:sym typeface="Nanum Gothic Bold"/>
              </a:rPr>
              <a:t>미래 사회 변화를 반영한 </a:t>
            </a:r>
          </a:p>
          <a:p>
            <a:pPr algn="ctr">
              <a:lnSpc>
                <a:spcPts val="9660"/>
              </a:lnSpc>
            </a:pPr>
            <a:r>
              <a:rPr lang="en-US" sz="6900" b="1" spc="-517">
                <a:solidFill>
                  <a:srgbClr val="000000"/>
                </a:solidFill>
                <a:latin typeface="Nanum Gothic Bold"/>
                <a:ea typeface="Nanum Gothic Bold"/>
                <a:cs typeface="Nanum Gothic Bold"/>
                <a:sym typeface="Nanum Gothic Bold"/>
              </a:rPr>
              <a:t>나만의 인생 목표는?</a:t>
            </a:r>
          </a:p>
        </p:txBody>
      </p:sp>
      <p:sp>
        <p:nvSpPr>
          <p:cNvPr id="16" name="Freeform 16"/>
          <p:cNvSpPr/>
          <p:nvPr/>
        </p:nvSpPr>
        <p:spPr>
          <a:xfrm>
            <a:off x="7341797" y="4969642"/>
            <a:ext cx="1000537" cy="933001"/>
          </a:xfrm>
          <a:custGeom>
            <a:avLst/>
            <a:gdLst/>
            <a:ahLst/>
            <a:cxnLst/>
            <a:rect l="l" t="t" r="r" b="b"/>
            <a:pathLst>
              <a:path w="1000537" h="933001">
                <a:moveTo>
                  <a:pt x="0" y="0"/>
                </a:moveTo>
                <a:lnTo>
                  <a:pt x="1000537" y="0"/>
                </a:lnTo>
                <a:lnTo>
                  <a:pt x="1000537" y="933001"/>
                </a:lnTo>
                <a:lnTo>
                  <a:pt x="0" y="933001"/>
                </a:lnTo>
                <a:lnTo>
                  <a:pt x="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endParaRPr lang="ko-KR" altLang="en-US"/>
          </a:p>
        </p:txBody>
      </p:sp>
      <p:sp>
        <p:nvSpPr>
          <p:cNvPr id="17" name="Freeform 17"/>
          <p:cNvSpPr/>
          <p:nvPr/>
        </p:nvSpPr>
        <p:spPr>
          <a:xfrm>
            <a:off x="7341797" y="6666819"/>
            <a:ext cx="1000537" cy="933001"/>
          </a:xfrm>
          <a:custGeom>
            <a:avLst/>
            <a:gdLst/>
            <a:ahLst/>
            <a:cxnLst/>
            <a:rect l="l" t="t" r="r" b="b"/>
            <a:pathLst>
              <a:path w="1000537" h="933001">
                <a:moveTo>
                  <a:pt x="0" y="0"/>
                </a:moveTo>
                <a:lnTo>
                  <a:pt x="1000537" y="0"/>
                </a:lnTo>
                <a:lnTo>
                  <a:pt x="1000537" y="933001"/>
                </a:lnTo>
                <a:lnTo>
                  <a:pt x="0" y="933001"/>
                </a:lnTo>
                <a:lnTo>
                  <a:pt x="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endParaRPr lang="ko-KR" altLang="en-US"/>
          </a:p>
        </p:txBody>
      </p:sp>
      <p:sp>
        <p:nvSpPr>
          <p:cNvPr id="18" name="Freeform 18"/>
          <p:cNvSpPr/>
          <p:nvPr/>
        </p:nvSpPr>
        <p:spPr>
          <a:xfrm>
            <a:off x="215295" y="3205188"/>
            <a:ext cx="6526266" cy="6053112"/>
          </a:xfrm>
          <a:custGeom>
            <a:avLst/>
            <a:gdLst/>
            <a:ahLst/>
            <a:cxnLst/>
            <a:rect l="l" t="t" r="r" b="b"/>
            <a:pathLst>
              <a:path w="6526266" h="6053112">
                <a:moveTo>
                  <a:pt x="0" y="0"/>
                </a:moveTo>
                <a:lnTo>
                  <a:pt x="6526266" y="0"/>
                </a:lnTo>
                <a:lnTo>
                  <a:pt x="6526266" y="6053112"/>
                </a:lnTo>
                <a:lnTo>
                  <a:pt x="0" y="6053112"/>
                </a:lnTo>
                <a:lnTo>
                  <a:pt x="0" y="0"/>
                </a:lnTo>
                <a:close/>
              </a:path>
            </a:pathLst>
          </a:custGeom>
          <a:blipFill>
            <a:blip r:embed="rId6"/>
            <a:stretch>
              <a:fillRect/>
            </a:stretch>
          </a:blipFill>
        </p:spPr>
        <p:txBody>
          <a:bodyPr/>
          <a:lstStyle/>
          <a:p>
            <a:endParaRPr lang="ko-KR" altLang="en-US"/>
          </a:p>
        </p:txBody>
      </p:sp>
      <p:sp>
        <p:nvSpPr>
          <p:cNvPr id="19" name="TextBox 19"/>
          <p:cNvSpPr txBox="1"/>
          <p:nvPr/>
        </p:nvSpPr>
        <p:spPr>
          <a:xfrm>
            <a:off x="4684240" y="378947"/>
            <a:ext cx="9082683" cy="1387474"/>
          </a:xfrm>
          <a:prstGeom prst="rect">
            <a:avLst/>
          </a:prstGeom>
        </p:spPr>
        <p:txBody>
          <a:bodyPr lIns="0" tIns="0" rIns="0" bIns="0" rtlCol="0" anchor="t">
            <a:spAutoFit/>
          </a:bodyPr>
          <a:lstStyle/>
          <a:p>
            <a:pPr algn="ctr">
              <a:lnSpc>
                <a:spcPts val="11200"/>
              </a:lnSpc>
            </a:pPr>
            <a:r>
              <a:rPr lang="en-US" sz="8000">
                <a:solidFill>
                  <a:srgbClr val="000000"/>
                </a:solidFill>
                <a:latin typeface="210 도시락"/>
                <a:ea typeface="210 도시락"/>
                <a:cs typeface="210 도시락"/>
                <a:sym typeface="210 도시락"/>
              </a:rPr>
              <a:t>다가올 미래 사회 </a:t>
            </a:r>
            <a:r>
              <a:rPr lang="en-US" sz="8000">
                <a:solidFill>
                  <a:srgbClr val="1979EB"/>
                </a:solidFill>
                <a:latin typeface="210 도시락"/>
                <a:ea typeface="210 도시락"/>
                <a:cs typeface="210 도시락"/>
                <a:sym typeface="210 도시락"/>
              </a:rPr>
              <a:t>대비</a:t>
            </a: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0"/>
            <a:ext cx="18585145" cy="11182476"/>
          </a:xfrm>
          <a:custGeom>
            <a:avLst/>
            <a:gdLst/>
            <a:ahLst/>
            <a:cxnLst/>
            <a:rect l="l" t="t" r="r" b="b"/>
            <a:pathLst>
              <a:path w="18585145" h="11182476">
                <a:moveTo>
                  <a:pt x="0" y="0"/>
                </a:moveTo>
                <a:lnTo>
                  <a:pt x="18585145" y="0"/>
                </a:lnTo>
                <a:lnTo>
                  <a:pt x="18585145" y="11182476"/>
                </a:lnTo>
                <a:lnTo>
                  <a:pt x="0" y="11182476"/>
                </a:lnTo>
                <a:lnTo>
                  <a:pt x="0" y="0"/>
                </a:lnTo>
                <a:close/>
              </a:path>
            </a:pathLst>
          </a:custGeom>
          <a:blipFill>
            <a:blip r:embed="rId3"/>
            <a:stretch>
              <a:fillRect t="-33099" b="-33099"/>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1673960" y="253599"/>
            <a:ext cx="10276407" cy="9004701"/>
          </a:xfrm>
          <a:custGeom>
            <a:avLst/>
            <a:gdLst/>
            <a:ahLst/>
            <a:cxnLst/>
            <a:rect l="l" t="t" r="r" b="b"/>
            <a:pathLst>
              <a:path w="10276407" h="9004701">
                <a:moveTo>
                  <a:pt x="0" y="0"/>
                </a:moveTo>
                <a:lnTo>
                  <a:pt x="10276406" y="0"/>
                </a:lnTo>
                <a:lnTo>
                  <a:pt x="10276406" y="9004701"/>
                </a:lnTo>
                <a:lnTo>
                  <a:pt x="0" y="9004701"/>
                </a:lnTo>
                <a:lnTo>
                  <a:pt x="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Freeform 4"/>
          <p:cNvSpPr/>
          <p:nvPr/>
        </p:nvSpPr>
        <p:spPr>
          <a:xfrm>
            <a:off x="12698348" y="2576386"/>
            <a:ext cx="5428957" cy="7096001"/>
          </a:xfrm>
          <a:custGeom>
            <a:avLst/>
            <a:gdLst/>
            <a:ahLst/>
            <a:cxnLst/>
            <a:rect l="l" t="t" r="r" b="b"/>
            <a:pathLst>
              <a:path w="5428957" h="7096001">
                <a:moveTo>
                  <a:pt x="0" y="0"/>
                </a:moveTo>
                <a:lnTo>
                  <a:pt x="5428957" y="0"/>
                </a:lnTo>
                <a:lnTo>
                  <a:pt x="5428957" y="7096002"/>
                </a:lnTo>
                <a:lnTo>
                  <a:pt x="0" y="7096002"/>
                </a:lnTo>
                <a:lnTo>
                  <a:pt x="0" y="0"/>
                </a:lnTo>
                <a:close/>
              </a:path>
            </a:pathLst>
          </a:custGeom>
          <a:blipFill>
            <a:blip r:embed="rId6"/>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5" name="Group 5"/>
          <p:cNvGrpSpPr/>
          <p:nvPr/>
        </p:nvGrpSpPr>
        <p:grpSpPr>
          <a:xfrm>
            <a:off x="418592" y="253599"/>
            <a:ext cx="5203608" cy="775101"/>
            <a:chOff x="0" y="0"/>
            <a:chExt cx="1370498" cy="204142"/>
          </a:xfrm>
        </p:grpSpPr>
        <p:sp>
          <p:nvSpPr>
            <p:cNvPr id="6" name="Freeform 6"/>
            <p:cNvSpPr/>
            <p:nvPr/>
          </p:nvSpPr>
          <p:spPr>
            <a:xfrm>
              <a:off x="0" y="0"/>
              <a:ext cx="1370498" cy="204142"/>
            </a:xfrm>
            <a:custGeom>
              <a:avLst/>
              <a:gdLst/>
              <a:ahLst/>
              <a:cxnLst/>
              <a:rect l="l" t="t" r="r" b="b"/>
              <a:pathLst>
                <a:path w="1370498" h="204142">
                  <a:moveTo>
                    <a:pt x="75878" y="0"/>
                  </a:moveTo>
                  <a:lnTo>
                    <a:pt x="1294620" y="0"/>
                  </a:lnTo>
                  <a:cubicBezTo>
                    <a:pt x="1314744" y="0"/>
                    <a:pt x="1334044" y="7994"/>
                    <a:pt x="1348274" y="22224"/>
                  </a:cubicBezTo>
                  <a:cubicBezTo>
                    <a:pt x="1362503" y="36454"/>
                    <a:pt x="1370498" y="55754"/>
                    <a:pt x="1370498" y="75878"/>
                  </a:cubicBezTo>
                  <a:lnTo>
                    <a:pt x="1370498" y="128264"/>
                  </a:lnTo>
                  <a:cubicBezTo>
                    <a:pt x="1370498" y="170170"/>
                    <a:pt x="1336526" y="204142"/>
                    <a:pt x="1294620" y="204142"/>
                  </a:cubicBezTo>
                  <a:lnTo>
                    <a:pt x="75878" y="204142"/>
                  </a:lnTo>
                  <a:cubicBezTo>
                    <a:pt x="55754" y="204142"/>
                    <a:pt x="36454" y="196148"/>
                    <a:pt x="22224" y="181918"/>
                  </a:cubicBezTo>
                  <a:cubicBezTo>
                    <a:pt x="7994" y="167688"/>
                    <a:pt x="0" y="148388"/>
                    <a:pt x="0" y="128264"/>
                  </a:cubicBezTo>
                  <a:lnTo>
                    <a:pt x="0" y="75878"/>
                  </a:lnTo>
                  <a:cubicBezTo>
                    <a:pt x="0" y="33972"/>
                    <a:pt x="33972" y="0"/>
                    <a:pt x="75878" y="0"/>
                  </a:cubicBezTo>
                  <a:close/>
                </a:path>
              </a:pathLst>
            </a:custGeom>
            <a:solidFill>
              <a:srgbClr val="F8355A"/>
            </a:solid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7" name="TextBox 7"/>
            <p:cNvSpPr txBox="1"/>
            <p:nvPr/>
          </p:nvSpPr>
          <p:spPr>
            <a:xfrm>
              <a:off x="0" y="-85725"/>
              <a:ext cx="1370498" cy="289867"/>
            </a:xfrm>
            <a:prstGeom prst="rect">
              <a:avLst/>
            </a:prstGeom>
          </p:spPr>
          <p:txBody>
            <a:bodyPr lIns="50800" tIns="50800" rIns="50800" bIns="50800" rtlCol="0" anchor="ctr"/>
            <a:lstStyle/>
            <a:p>
              <a:pPr marL="0" marR="0" lvl="0" indent="0" algn="ctr" defTabSz="914400" rtl="0" eaLnBrk="1" fontAlgn="auto" latinLnBrk="0" hangingPunct="1">
                <a:lnSpc>
                  <a:spcPts val="5039"/>
                </a:lnSpc>
                <a:spcBef>
                  <a:spcPct val="0"/>
                </a:spcBef>
                <a:spcAft>
                  <a:spcPts val="0"/>
                </a:spcAft>
                <a:buClrTx/>
                <a:buSzTx/>
                <a:buFontTx/>
                <a:buNone/>
                <a:tabLst/>
                <a:defRPr/>
              </a:pPr>
              <a:r>
                <a:rPr kumimoji="0" lang="en-US" sz="3599" b="0" i="0" u="none" strike="noStrike" kern="1200" cap="none" spc="0" normalizeH="0" baseline="0" noProof="0">
                  <a:ln>
                    <a:noFill/>
                  </a:ln>
                  <a:solidFill>
                    <a:srgbClr val="FEFEFE"/>
                  </a:solidFill>
                  <a:effectLst/>
                  <a:uLnTx/>
                  <a:uFillTx/>
                  <a:latin typeface="TDTD떠나요"/>
                  <a:ea typeface="TDTD떠나요"/>
                  <a:cs typeface="TDTD떠나요"/>
                  <a:sym typeface="TDTD떠나요"/>
                </a:rPr>
                <a:t>놀이로 배우는 진로교실</a:t>
              </a:r>
            </a:p>
          </p:txBody>
        </p:sp>
      </p:grpSp>
      <p:sp>
        <p:nvSpPr>
          <p:cNvPr id="8" name="TextBox 8"/>
          <p:cNvSpPr txBox="1"/>
          <p:nvPr/>
        </p:nvSpPr>
        <p:spPr>
          <a:xfrm>
            <a:off x="3306930" y="4574974"/>
            <a:ext cx="7010466" cy="3308598"/>
          </a:xfrm>
          <a:prstGeom prst="rect">
            <a:avLst/>
          </a:prstGeom>
        </p:spPr>
        <p:txBody>
          <a:bodyPr lIns="0" tIns="0" rIns="0" bIns="0" rtlCol="0" anchor="t">
            <a:spAutoFit/>
          </a:bodyPr>
          <a:lstStyle/>
          <a:p>
            <a:pPr marL="0" marR="0" lvl="0" indent="0" algn="ctr" defTabSz="914400" rtl="0" eaLnBrk="1" fontAlgn="auto" latinLnBrk="0" hangingPunct="1">
              <a:lnSpc>
                <a:spcPts val="12880"/>
              </a:lnSpc>
              <a:spcBef>
                <a:spcPts val="0"/>
              </a:spcBef>
              <a:spcAft>
                <a:spcPts val="0"/>
              </a:spcAft>
              <a:buClrTx/>
              <a:buSzTx/>
              <a:buFontTx/>
              <a:buNone/>
              <a:tabLst/>
              <a:defRPr/>
            </a:pPr>
            <a:r>
              <a:rPr kumimoji="0" lang="en-US" sz="9200" b="0" i="0" u="none" strike="noStrike" kern="1200" cap="none" spc="0" normalizeH="0" baseline="0" noProof="0" dirty="0" err="1">
                <a:ln>
                  <a:noFill/>
                </a:ln>
                <a:solidFill>
                  <a:srgbClr val="000000"/>
                </a:solidFill>
                <a:effectLst/>
                <a:uLnTx/>
                <a:uFillTx/>
                <a:latin typeface="210 네버랜드"/>
                <a:ea typeface="210 네버랜드"/>
                <a:cs typeface="210 네버랜드"/>
                <a:sym typeface="210 네버랜드"/>
              </a:rPr>
              <a:t>미래사회카드</a:t>
            </a:r>
            <a:endParaRPr kumimoji="0" lang="en-US" sz="9200" b="0" i="0" u="none" strike="noStrike" kern="1200" cap="none" spc="0" normalizeH="0" baseline="0" noProof="0" dirty="0">
              <a:ln>
                <a:noFill/>
              </a:ln>
              <a:solidFill>
                <a:srgbClr val="000000"/>
              </a:solidFill>
              <a:effectLst/>
              <a:uLnTx/>
              <a:uFillTx/>
              <a:latin typeface="210 네버랜드"/>
              <a:ea typeface="210 네버랜드"/>
              <a:cs typeface="210 네버랜드"/>
              <a:sym typeface="210 네버랜드"/>
            </a:endParaRPr>
          </a:p>
          <a:p>
            <a:pPr marL="0" marR="0" lvl="0" indent="0" algn="ctr" defTabSz="914400" rtl="0" eaLnBrk="1" fontAlgn="auto" latinLnBrk="0" hangingPunct="1">
              <a:lnSpc>
                <a:spcPts val="12880"/>
              </a:lnSpc>
              <a:spcBef>
                <a:spcPts val="0"/>
              </a:spcBef>
              <a:spcAft>
                <a:spcPts val="0"/>
              </a:spcAft>
              <a:buClrTx/>
              <a:buSzTx/>
              <a:buFontTx/>
              <a:buNone/>
              <a:tabLst/>
              <a:defRPr/>
            </a:pPr>
            <a:r>
              <a:rPr kumimoji="0" lang="ko-KR" altLang="en-US" sz="9200" b="0" i="0" u="none" strike="noStrike" kern="1200" cap="none" spc="0" normalizeH="0" baseline="0" noProof="0" dirty="0">
                <a:ln>
                  <a:noFill/>
                </a:ln>
                <a:solidFill>
                  <a:srgbClr val="B14558"/>
                </a:solidFill>
                <a:effectLst/>
                <a:uLnTx/>
                <a:uFillTx/>
                <a:latin typeface="210 네버랜드"/>
                <a:ea typeface="210 네버랜드"/>
                <a:cs typeface="210 네버랜드"/>
                <a:sym typeface="210 네버랜드"/>
              </a:rPr>
              <a:t>활동</a:t>
            </a:r>
            <a:endParaRPr kumimoji="0" lang="en-US" sz="9200" b="0" i="0" u="none" strike="noStrike" kern="1200" cap="none" spc="0" normalizeH="0" baseline="0" noProof="0" dirty="0">
              <a:ln>
                <a:noFill/>
              </a:ln>
              <a:solidFill>
                <a:srgbClr val="000000"/>
              </a:solidFill>
              <a:effectLst/>
              <a:uLnTx/>
              <a:uFillTx/>
              <a:latin typeface="210 네버랜드"/>
              <a:ea typeface="210 네버랜드"/>
              <a:cs typeface="210 네버랜드"/>
              <a:sym typeface="210 네버랜드"/>
            </a:endParaRP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reeform 2"/>
          <p:cNvSpPr/>
          <p:nvPr/>
        </p:nvSpPr>
        <p:spPr>
          <a:xfrm>
            <a:off x="0" y="0"/>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3"/>
            <a:stretch>
              <a:fillRect t="-28753" b="-49024"/>
            </a:stretch>
          </a:blipFill>
        </p:spPr>
        <p:txBody>
          <a:bodyPr/>
          <a:lstStyle/>
          <a:p>
            <a:endParaRPr lang="ko-KR" altLang="en-US"/>
          </a:p>
        </p:txBody>
      </p:sp>
      <p:grpSp>
        <p:nvGrpSpPr>
          <p:cNvPr id="3" name="Group 3"/>
          <p:cNvGrpSpPr/>
          <p:nvPr/>
        </p:nvGrpSpPr>
        <p:grpSpPr>
          <a:xfrm>
            <a:off x="0" y="3552006"/>
            <a:ext cx="18288000" cy="6734994"/>
            <a:chOff x="0" y="0"/>
            <a:chExt cx="4905282" cy="1773826"/>
          </a:xfrm>
        </p:grpSpPr>
        <p:sp>
          <p:nvSpPr>
            <p:cNvPr id="4" name="Freeform 4"/>
            <p:cNvSpPr/>
            <p:nvPr/>
          </p:nvSpPr>
          <p:spPr>
            <a:xfrm>
              <a:off x="0" y="0"/>
              <a:ext cx="4905282" cy="1773826"/>
            </a:xfrm>
            <a:custGeom>
              <a:avLst/>
              <a:gdLst/>
              <a:ahLst/>
              <a:cxnLst/>
              <a:rect l="l" t="t" r="r" b="b"/>
              <a:pathLst>
                <a:path w="4905282" h="1773826">
                  <a:moveTo>
                    <a:pt x="0" y="0"/>
                  </a:moveTo>
                  <a:lnTo>
                    <a:pt x="4905282" y="0"/>
                  </a:lnTo>
                  <a:lnTo>
                    <a:pt x="4905282" y="1773826"/>
                  </a:lnTo>
                  <a:lnTo>
                    <a:pt x="0" y="1773826"/>
                  </a:lnTo>
                  <a:close/>
                </a:path>
              </a:pathLst>
            </a:custGeom>
            <a:solidFill>
              <a:srgbClr val="FEFEFE"/>
            </a:solidFill>
          </p:spPr>
          <p:txBody>
            <a:bodyPr/>
            <a:lstStyle/>
            <a:p>
              <a:endParaRPr lang="ko-KR" altLang="en-US"/>
            </a:p>
          </p:txBody>
        </p:sp>
        <p:sp>
          <p:nvSpPr>
            <p:cNvPr id="5" name="TextBox 5"/>
            <p:cNvSpPr txBox="1"/>
            <p:nvPr/>
          </p:nvSpPr>
          <p:spPr>
            <a:xfrm>
              <a:off x="0" y="-47625"/>
              <a:ext cx="4905282" cy="1821451"/>
            </a:xfrm>
            <a:prstGeom prst="rect">
              <a:avLst/>
            </a:prstGeom>
          </p:spPr>
          <p:txBody>
            <a:bodyPr lIns="50800" tIns="50800" rIns="50800" bIns="50800" rtlCol="0" anchor="ctr"/>
            <a:lstStyle/>
            <a:p>
              <a:pPr algn="ctr">
                <a:lnSpc>
                  <a:spcPts val="2659"/>
                </a:lnSpc>
                <a:spcBef>
                  <a:spcPct val="0"/>
                </a:spcBef>
              </a:pPr>
              <a:endParaRPr/>
            </a:p>
          </p:txBody>
        </p:sp>
      </p:grpSp>
      <p:sp>
        <p:nvSpPr>
          <p:cNvPr id="6" name="Freeform 6"/>
          <p:cNvSpPr/>
          <p:nvPr/>
        </p:nvSpPr>
        <p:spPr>
          <a:xfrm>
            <a:off x="3139422" y="167816"/>
            <a:ext cx="2946723" cy="3185646"/>
          </a:xfrm>
          <a:custGeom>
            <a:avLst/>
            <a:gdLst/>
            <a:ahLst/>
            <a:cxnLst/>
            <a:rect l="l" t="t" r="r" b="b"/>
            <a:pathLst>
              <a:path w="2946723" h="3185646">
                <a:moveTo>
                  <a:pt x="0" y="0"/>
                </a:moveTo>
                <a:lnTo>
                  <a:pt x="2946722" y="0"/>
                </a:lnTo>
                <a:lnTo>
                  <a:pt x="2946722" y="3185646"/>
                </a:lnTo>
                <a:lnTo>
                  <a:pt x="0" y="3185646"/>
                </a:lnTo>
                <a:lnTo>
                  <a:pt x="0" y="0"/>
                </a:lnTo>
                <a:close/>
              </a:path>
            </a:pathLst>
          </a:custGeom>
          <a:blipFill>
            <a:blip r:embed="rId4"/>
            <a:stretch>
              <a:fillRect/>
            </a:stretch>
          </a:blipFill>
        </p:spPr>
        <p:txBody>
          <a:bodyPr/>
          <a:lstStyle/>
          <a:p>
            <a:endParaRPr lang="ko-KR" altLang="en-US"/>
          </a:p>
        </p:txBody>
      </p:sp>
      <p:sp>
        <p:nvSpPr>
          <p:cNvPr id="7" name="Freeform 7"/>
          <p:cNvSpPr/>
          <p:nvPr/>
        </p:nvSpPr>
        <p:spPr>
          <a:xfrm>
            <a:off x="12380656" y="4378282"/>
            <a:ext cx="3211978" cy="6046076"/>
          </a:xfrm>
          <a:custGeom>
            <a:avLst/>
            <a:gdLst/>
            <a:ahLst/>
            <a:cxnLst/>
            <a:rect l="l" t="t" r="r" b="b"/>
            <a:pathLst>
              <a:path w="3211978" h="6046076">
                <a:moveTo>
                  <a:pt x="0" y="0"/>
                </a:moveTo>
                <a:lnTo>
                  <a:pt x="3211978" y="0"/>
                </a:lnTo>
                <a:lnTo>
                  <a:pt x="3211978" y="6046076"/>
                </a:lnTo>
                <a:lnTo>
                  <a:pt x="0" y="6046076"/>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endParaRPr lang="ko-KR" altLang="en-US"/>
          </a:p>
        </p:txBody>
      </p:sp>
      <p:sp>
        <p:nvSpPr>
          <p:cNvPr id="8" name="Freeform 8"/>
          <p:cNvSpPr/>
          <p:nvPr/>
        </p:nvSpPr>
        <p:spPr>
          <a:xfrm>
            <a:off x="2605411" y="4117610"/>
            <a:ext cx="3480733" cy="6567421"/>
          </a:xfrm>
          <a:custGeom>
            <a:avLst/>
            <a:gdLst/>
            <a:ahLst/>
            <a:cxnLst/>
            <a:rect l="l" t="t" r="r" b="b"/>
            <a:pathLst>
              <a:path w="3480733" h="6567421">
                <a:moveTo>
                  <a:pt x="0" y="0"/>
                </a:moveTo>
                <a:lnTo>
                  <a:pt x="3480733" y="0"/>
                </a:lnTo>
                <a:lnTo>
                  <a:pt x="3480733" y="6567421"/>
                </a:lnTo>
                <a:lnTo>
                  <a:pt x="0" y="6567421"/>
                </a:lnTo>
                <a:lnTo>
                  <a:pt x="0" y="0"/>
                </a:lnTo>
                <a:close/>
              </a:path>
            </a:pathLst>
          </a:custGeom>
          <a:blipFill>
            <a:blip r:embed="rId7">
              <a:extLst>
                <a:ext uri="{96DAC541-7B7A-43D3-8B79-37D633B846F1}">
                  <asvg:svgBlip xmlns:asvg="http://schemas.microsoft.com/office/drawing/2016/SVG/main" r:embed="rId8"/>
                </a:ext>
              </a:extLst>
            </a:blip>
            <a:stretch>
              <a:fillRect/>
            </a:stretch>
          </a:blipFill>
        </p:spPr>
        <p:txBody>
          <a:bodyPr/>
          <a:lstStyle/>
          <a:p>
            <a:endParaRPr lang="ko-KR" altLang="en-US"/>
          </a:p>
        </p:txBody>
      </p:sp>
      <p:sp>
        <p:nvSpPr>
          <p:cNvPr id="9" name="Freeform 9"/>
          <p:cNvSpPr/>
          <p:nvPr/>
        </p:nvSpPr>
        <p:spPr>
          <a:xfrm>
            <a:off x="8971996" y="3552006"/>
            <a:ext cx="84187" cy="6734994"/>
          </a:xfrm>
          <a:custGeom>
            <a:avLst/>
            <a:gdLst/>
            <a:ahLst/>
            <a:cxnLst/>
            <a:rect l="l" t="t" r="r" b="b"/>
            <a:pathLst>
              <a:path w="84187" h="6734994">
                <a:moveTo>
                  <a:pt x="0" y="0"/>
                </a:moveTo>
                <a:lnTo>
                  <a:pt x="84187" y="0"/>
                </a:lnTo>
                <a:lnTo>
                  <a:pt x="84187" y="6734994"/>
                </a:lnTo>
                <a:lnTo>
                  <a:pt x="0" y="6734994"/>
                </a:lnTo>
                <a:lnTo>
                  <a:pt x="0" y="0"/>
                </a:lnTo>
                <a:close/>
              </a:path>
            </a:pathLst>
          </a:custGeom>
          <a:blipFill>
            <a:blip r:embed="rId9">
              <a:extLst>
                <a:ext uri="{96DAC541-7B7A-43D3-8B79-37D633B846F1}">
                  <asvg:svgBlip xmlns:asvg="http://schemas.microsoft.com/office/drawing/2016/SVG/main" r:embed="rId10"/>
                </a:ext>
              </a:extLst>
            </a:blip>
            <a:stretch>
              <a:fillRect/>
            </a:stretch>
          </a:blipFill>
        </p:spPr>
        <p:txBody>
          <a:bodyPr/>
          <a:lstStyle/>
          <a:p>
            <a:endParaRPr lang="ko-KR" altLang="en-US"/>
          </a:p>
        </p:txBody>
      </p:sp>
      <p:sp>
        <p:nvSpPr>
          <p:cNvPr id="10" name="TextBox 10"/>
          <p:cNvSpPr txBox="1"/>
          <p:nvPr/>
        </p:nvSpPr>
        <p:spPr>
          <a:xfrm>
            <a:off x="5471616" y="378947"/>
            <a:ext cx="7507932" cy="2806699"/>
          </a:xfrm>
          <a:prstGeom prst="rect">
            <a:avLst/>
          </a:prstGeom>
        </p:spPr>
        <p:txBody>
          <a:bodyPr lIns="0" tIns="0" rIns="0" bIns="0" rtlCol="0" anchor="t">
            <a:spAutoFit/>
          </a:bodyPr>
          <a:lstStyle/>
          <a:p>
            <a:pPr algn="ctr">
              <a:lnSpc>
                <a:spcPts val="11200"/>
              </a:lnSpc>
            </a:pPr>
            <a:r>
              <a:rPr lang="en-US" sz="8000">
                <a:solidFill>
                  <a:srgbClr val="000000"/>
                </a:solidFill>
                <a:latin typeface="210 도시락"/>
                <a:ea typeface="210 도시락"/>
                <a:cs typeface="210 도시락"/>
                <a:sym typeface="210 도시락"/>
              </a:rPr>
              <a:t>미래 사회의 변화, </a:t>
            </a:r>
          </a:p>
          <a:p>
            <a:pPr algn="ctr">
              <a:lnSpc>
                <a:spcPts val="11200"/>
              </a:lnSpc>
            </a:pPr>
            <a:r>
              <a:rPr lang="en-US" sz="8000">
                <a:solidFill>
                  <a:srgbClr val="8CDAF8"/>
                </a:solidFill>
                <a:latin typeface="210 도시락"/>
                <a:ea typeface="210 도시락"/>
                <a:cs typeface="210 도시락"/>
                <a:sym typeface="210 도시락"/>
              </a:rPr>
              <a:t>찬성</a:t>
            </a:r>
            <a:r>
              <a:rPr lang="en-US" sz="8000">
                <a:solidFill>
                  <a:srgbClr val="000000"/>
                </a:solidFill>
                <a:latin typeface="210 도시락"/>
                <a:ea typeface="210 도시락"/>
                <a:cs typeface="210 도시락"/>
                <a:sym typeface="210 도시락"/>
              </a:rPr>
              <a:t>VS</a:t>
            </a:r>
            <a:r>
              <a:rPr lang="en-US" sz="8000">
                <a:solidFill>
                  <a:srgbClr val="B14558"/>
                </a:solidFill>
                <a:latin typeface="210 도시락"/>
                <a:ea typeface="210 도시락"/>
                <a:cs typeface="210 도시락"/>
                <a:sym typeface="210 도시락"/>
              </a:rPr>
              <a:t>반대</a:t>
            </a:r>
            <a:r>
              <a:rPr lang="en-US" sz="8000">
                <a:solidFill>
                  <a:srgbClr val="1979EB"/>
                </a:solidFill>
                <a:latin typeface="210 도시락"/>
                <a:ea typeface="210 도시락"/>
                <a:cs typeface="210 도시락"/>
                <a:sym typeface="210 도시락"/>
              </a:rPr>
              <a:t> </a:t>
            </a: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0"/>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5"/>
            <a:stretch>
              <a:fillRect/>
            </a:stretch>
          </a:blipFill>
        </p:spPr>
        <p:txBody>
          <a:bodyPr/>
          <a:lstStyle/>
          <a:p>
            <a:endParaRPr lang="ko-KR" altLang="en-US"/>
          </a:p>
        </p:txBody>
      </p:sp>
      <p:sp>
        <p:nvSpPr>
          <p:cNvPr id="3" name="TextBox 3"/>
          <p:cNvSpPr txBox="1"/>
          <p:nvPr/>
        </p:nvSpPr>
        <p:spPr>
          <a:xfrm>
            <a:off x="604335" y="3017631"/>
            <a:ext cx="5262711" cy="3670300"/>
          </a:xfrm>
          <a:prstGeom prst="rect">
            <a:avLst/>
          </a:prstGeom>
        </p:spPr>
        <p:txBody>
          <a:bodyPr lIns="0" tIns="0" rIns="0" bIns="0" rtlCol="0" anchor="t">
            <a:spAutoFit/>
          </a:bodyPr>
          <a:lstStyle/>
          <a:p>
            <a:pPr algn="ctr">
              <a:lnSpc>
                <a:spcPts val="9799"/>
              </a:lnSpc>
            </a:pPr>
            <a:r>
              <a:rPr lang="en-US" sz="6999" b="1" dirty="0">
                <a:solidFill>
                  <a:srgbClr val="FFFFFF"/>
                </a:solidFill>
                <a:latin typeface="Nanum Gothic Bold"/>
                <a:ea typeface="Nanum Gothic Bold"/>
                <a:cs typeface="Nanum Gothic Bold"/>
                <a:sym typeface="Nanum Gothic Bold"/>
              </a:rPr>
              <a:t>2040년,</a:t>
            </a:r>
          </a:p>
          <a:p>
            <a:pPr algn="ctr">
              <a:lnSpc>
                <a:spcPts val="9799"/>
              </a:lnSpc>
            </a:pPr>
            <a:r>
              <a:rPr lang="en-US" sz="6999" b="1" dirty="0" err="1">
                <a:solidFill>
                  <a:srgbClr val="FFFFFF"/>
                </a:solidFill>
                <a:latin typeface="Nanum Gothic Bold"/>
                <a:ea typeface="Nanum Gothic Bold"/>
                <a:cs typeface="Nanum Gothic Bold"/>
                <a:sym typeface="Nanum Gothic Bold"/>
              </a:rPr>
              <a:t>희망을</a:t>
            </a:r>
            <a:r>
              <a:rPr lang="en-US" sz="6999" b="1" dirty="0">
                <a:solidFill>
                  <a:srgbClr val="FFFFFF"/>
                </a:solidFill>
                <a:latin typeface="Nanum Gothic Bold"/>
                <a:ea typeface="Nanum Gothic Bold"/>
                <a:cs typeface="Nanum Gothic Bold"/>
                <a:sym typeface="Nanum Gothic Bold"/>
              </a:rPr>
              <a:t> </a:t>
            </a:r>
            <a:r>
              <a:rPr lang="en-US" sz="6999" b="1" dirty="0" err="1">
                <a:solidFill>
                  <a:srgbClr val="FFFFFF"/>
                </a:solidFill>
                <a:latin typeface="Nanum Gothic Bold"/>
                <a:ea typeface="Nanum Gothic Bold"/>
                <a:cs typeface="Nanum Gothic Bold"/>
                <a:sym typeface="Nanum Gothic Bold"/>
              </a:rPr>
              <a:t>꽃피운</a:t>
            </a:r>
            <a:endParaRPr lang="en-US" sz="6999" b="1" dirty="0">
              <a:solidFill>
                <a:srgbClr val="FFFFFF"/>
              </a:solidFill>
              <a:latin typeface="Nanum Gothic Bold"/>
              <a:ea typeface="Nanum Gothic Bold"/>
              <a:cs typeface="Nanum Gothic Bold"/>
              <a:sym typeface="Nanum Gothic Bold"/>
            </a:endParaRPr>
          </a:p>
          <a:p>
            <a:pPr algn="ctr">
              <a:lnSpc>
                <a:spcPts val="9799"/>
              </a:lnSpc>
            </a:pPr>
            <a:r>
              <a:rPr lang="en-US" sz="6999" b="1" dirty="0" err="1">
                <a:solidFill>
                  <a:srgbClr val="FFFFFF"/>
                </a:solidFill>
                <a:latin typeface="Nanum Gothic Bold"/>
                <a:ea typeface="Nanum Gothic Bold"/>
                <a:cs typeface="Nanum Gothic Bold"/>
                <a:sym typeface="Nanum Gothic Bold"/>
              </a:rPr>
              <a:t>유전자</a:t>
            </a:r>
            <a:r>
              <a:rPr lang="en-US" sz="6999" b="1" dirty="0">
                <a:solidFill>
                  <a:srgbClr val="FFFFFF"/>
                </a:solidFill>
                <a:latin typeface="Nanum Gothic Bold"/>
                <a:ea typeface="Nanum Gothic Bold"/>
                <a:cs typeface="Nanum Gothic Bold"/>
                <a:sym typeface="Nanum Gothic Bold"/>
              </a:rPr>
              <a:t> </a:t>
            </a:r>
            <a:r>
              <a:rPr lang="en-US" sz="6999" b="1" dirty="0" err="1">
                <a:solidFill>
                  <a:srgbClr val="FFFFFF"/>
                </a:solidFill>
                <a:latin typeface="Nanum Gothic Bold"/>
                <a:ea typeface="Nanum Gothic Bold"/>
                <a:cs typeface="Nanum Gothic Bold"/>
                <a:sym typeface="Nanum Gothic Bold"/>
              </a:rPr>
              <a:t>연구소</a:t>
            </a:r>
            <a:endParaRPr lang="en-US" sz="6999" b="1" dirty="0">
              <a:solidFill>
                <a:srgbClr val="FFFFFF"/>
              </a:solidFill>
              <a:latin typeface="Nanum Gothic Bold"/>
              <a:ea typeface="Nanum Gothic Bold"/>
              <a:cs typeface="Nanum Gothic Bold"/>
              <a:sym typeface="Nanum Gothic Bold"/>
            </a:endParaRPr>
          </a:p>
        </p:txBody>
      </p:sp>
      <p:pic>
        <p:nvPicPr>
          <p:cNvPr id="4" name="14번 유전자 치료">
            <a:hlinkClick r:id="" action="ppaction://media"/>
            <a:extLst>
              <a:ext uri="{FF2B5EF4-FFF2-40B4-BE49-F238E27FC236}">
                <a16:creationId xmlns:a16="http://schemas.microsoft.com/office/drawing/2014/main" id="{43FAEE36-EAEA-6B20-F693-3B7F15DE5D3F}"/>
              </a:ext>
            </a:extLst>
          </p:cNvPr>
          <p:cNvPicPr>
            <a:picLocks noChangeAspect="1"/>
          </p:cNvPicPr>
          <p:nvPr>
            <a:audioFile r:link="rId2"/>
            <p:extLst>
              <p:ext uri="{DAA4B4D4-6D71-4841-9C94-3DE7FCFB9230}">
                <p14:media xmlns:p14="http://schemas.microsoft.com/office/powerpoint/2010/main" r:embed="rId1"/>
              </p:ext>
            </p:extLst>
          </p:nvPr>
        </p:nvPicPr>
        <p:blipFill>
          <a:blip r:embed="rId6"/>
          <a:stretch>
            <a:fillRect/>
          </a:stretch>
        </p:blipFill>
        <p:spPr>
          <a:xfrm>
            <a:off x="2930890" y="7124700"/>
            <a:ext cx="609600" cy="60960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25387"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showWhenStopped="0">
                <p:cTn id="7" fill="hold" display="0">
                  <p:stCondLst>
                    <p:cond delay="indefinite"/>
                  </p:stCondLst>
                  <p:endCondLst>
                    <p:cond evt="onStopAudio" delay="0">
                      <p:tgtEl>
                        <p:sldTgt/>
                      </p:tgtEl>
                    </p:cond>
                  </p:endCondLst>
                </p:cTn>
                <p:tgtEl>
                  <p:spTgt spid="4"/>
                </p:tgtEl>
              </p:cMediaNode>
            </p:audio>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0"/>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5"/>
            <a:stretch>
              <a:fillRect/>
            </a:stretch>
          </a:blipFill>
        </p:spPr>
        <p:txBody>
          <a:bodyPr/>
          <a:lstStyle/>
          <a:p>
            <a:endParaRPr lang="ko-KR" altLang="en-US"/>
          </a:p>
        </p:txBody>
      </p:sp>
      <p:sp>
        <p:nvSpPr>
          <p:cNvPr id="3" name="TextBox 3"/>
          <p:cNvSpPr txBox="1"/>
          <p:nvPr/>
        </p:nvSpPr>
        <p:spPr>
          <a:xfrm>
            <a:off x="120689" y="3094282"/>
            <a:ext cx="6051511" cy="3065294"/>
          </a:xfrm>
          <a:prstGeom prst="rect">
            <a:avLst/>
          </a:prstGeom>
        </p:spPr>
        <p:txBody>
          <a:bodyPr wrap="square" lIns="0" tIns="0" rIns="0" bIns="0" rtlCol="0" anchor="t">
            <a:spAutoFit/>
          </a:bodyPr>
          <a:lstStyle/>
          <a:p>
            <a:pPr algn="ctr">
              <a:lnSpc>
                <a:spcPts val="8150"/>
              </a:lnSpc>
            </a:pPr>
            <a:r>
              <a:rPr lang="en-US" sz="5821" b="1" dirty="0">
                <a:solidFill>
                  <a:srgbClr val="FFFFFF"/>
                </a:solidFill>
                <a:latin typeface="Nanum Gothic Bold"/>
                <a:ea typeface="Nanum Gothic Bold"/>
                <a:cs typeface="Nanum Gothic Bold"/>
                <a:sym typeface="Nanum Gothic Bold"/>
              </a:rPr>
              <a:t>2030년, </a:t>
            </a:r>
            <a:r>
              <a:rPr lang="en-US" sz="5821" b="1" dirty="0" err="1">
                <a:solidFill>
                  <a:srgbClr val="FFFFFF"/>
                </a:solidFill>
                <a:latin typeface="Nanum Gothic Bold"/>
                <a:ea typeface="Nanum Gothic Bold"/>
                <a:cs typeface="Nanum Gothic Bold"/>
                <a:sym typeface="Nanum Gothic Bold"/>
              </a:rPr>
              <a:t>연결된</a:t>
            </a:r>
            <a:endParaRPr lang="en-US" sz="5821" b="1" dirty="0">
              <a:solidFill>
                <a:srgbClr val="FFFFFF"/>
              </a:solidFill>
              <a:latin typeface="Nanum Gothic Bold"/>
              <a:ea typeface="Nanum Gothic Bold"/>
              <a:cs typeface="Nanum Gothic Bold"/>
              <a:sym typeface="Nanum Gothic Bold"/>
            </a:endParaRPr>
          </a:p>
          <a:p>
            <a:pPr algn="ctr">
              <a:lnSpc>
                <a:spcPts val="8150"/>
              </a:lnSpc>
            </a:pPr>
            <a:r>
              <a:rPr lang="en-US" sz="5821" b="1" dirty="0" err="1">
                <a:solidFill>
                  <a:srgbClr val="FFFFFF"/>
                </a:solidFill>
                <a:latin typeface="Nanum Gothic Bold"/>
                <a:ea typeface="Nanum Gothic Bold"/>
                <a:cs typeface="Nanum Gothic Bold"/>
                <a:sym typeface="Nanum Gothic Bold"/>
              </a:rPr>
              <a:t>세상</a:t>
            </a:r>
            <a:r>
              <a:rPr lang="en-US" sz="5821" b="1" dirty="0">
                <a:solidFill>
                  <a:srgbClr val="FFFFFF"/>
                </a:solidFill>
                <a:latin typeface="Nanum Gothic Bold"/>
                <a:ea typeface="Nanum Gothic Bold"/>
                <a:cs typeface="Nanum Gothic Bold"/>
                <a:sym typeface="Nanum Gothic Bold"/>
              </a:rPr>
              <a:t> </a:t>
            </a:r>
            <a:r>
              <a:rPr lang="en-US" sz="5821" b="1" dirty="0" err="1">
                <a:solidFill>
                  <a:srgbClr val="FFFFFF"/>
                </a:solidFill>
                <a:latin typeface="Nanum Gothic Bold"/>
                <a:ea typeface="Nanum Gothic Bold"/>
                <a:cs typeface="Nanum Gothic Bold"/>
                <a:sym typeface="Nanum Gothic Bold"/>
              </a:rPr>
              <a:t>속에서</a:t>
            </a:r>
            <a:endParaRPr lang="en-US" sz="5821" b="1" dirty="0">
              <a:solidFill>
                <a:srgbClr val="FFFFFF"/>
              </a:solidFill>
              <a:latin typeface="Nanum Gothic Bold"/>
              <a:ea typeface="Nanum Gothic Bold"/>
              <a:cs typeface="Nanum Gothic Bold"/>
              <a:sym typeface="Nanum Gothic Bold"/>
            </a:endParaRPr>
          </a:p>
          <a:p>
            <a:pPr algn="ctr">
              <a:lnSpc>
                <a:spcPts val="8150"/>
              </a:lnSpc>
            </a:pPr>
            <a:r>
              <a:rPr lang="en-US" sz="5821" b="1" dirty="0" err="1">
                <a:solidFill>
                  <a:srgbClr val="FFFFFF"/>
                </a:solidFill>
                <a:latin typeface="Nanum Gothic Bold"/>
                <a:ea typeface="Nanum Gothic Bold"/>
                <a:cs typeface="Nanum Gothic Bold"/>
                <a:sym typeface="Nanum Gothic Bold"/>
              </a:rPr>
              <a:t>혼자</a:t>
            </a:r>
            <a:r>
              <a:rPr lang="en-US" sz="5821" b="1" dirty="0">
                <a:solidFill>
                  <a:srgbClr val="FFFFFF"/>
                </a:solidFill>
                <a:latin typeface="Nanum Gothic Bold"/>
                <a:ea typeface="Nanum Gothic Bold"/>
                <a:cs typeface="Nanum Gothic Bold"/>
                <a:sym typeface="Nanum Gothic Bold"/>
              </a:rPr>
              <a:t> </a:t>
            </a:r>
            <a:r>
              <a:rPr lang="en-US" sz="5821" b="1" dirty="0" err="1">
                <a:solidFill>
                  <a:srgbClr val="FFFFFF"/>
                </a:solidFill>
                <a:latin typeface="Nanum Gothic Bold"/>
                <a:ea typeface="Nanum Gothic Bold"/>
                <a:cs typeface="Nanum Gothic Bold"/>
                <a:sym typeface="Nanum Gothic Bold"/>
              </a:rPr>
              <a:t>일하는</a:t>
            </a:r>
            <a:r>
              <a:rPr lang="en-US" sz="5821" b="1" dirty="0">
                <a:solidFill>
                  <a:srgbClr val="FFFFFF"/>
                </a:solidFill>
                <a:latin typeface="Nanum Gothic Bold"/>
                <a:ea typeface="Nanum Gothic Bold"/>
                <a:cs typeface="Nanum Gothic Bold"/>
                <a:sym typeface="Nanum Gothic Bold"/>
              </a:rPr>
              <a:t> </a:t>
            </a:r>
            <a:r>
              <a:rPr lang="en-US" sz="5821" b="1" dirty="0" err="1">
                <a:solidFill>
                  <a:srgbClr val="FFFFFF"/>
                </a:solidFill>
                <a:latin typeface="Nanum Gothic Bold"/>
                <a:ea typeface="Nanum Gothic Bold"/>
                <a:cs typeface="Nanum Gothic Bold"/>
                <a:sym typeface="Nanum Gothic Bold"/>
              </a:rPr>
              <a:t>즐거움</a:t>
            </a:r>
            <a:endParaRPr lang="en-US" sz="5821" b="1" dirty="0">
              <a:solidFill>
                <a:srgbClr val="FFFFFF"/>
              </a:solidFill>
              <a:latin typeface="Nanum Gothic Bold"/>
              <a:ea typeface="Nanum Gothic Bold"/>
              <a:cs typeface="Nanum Gothic Bold"/>
              <a:sym typeface="Nanum Gothic Bold"/>
            </a:endParaRPr>
          </a:p>
        </p:txBody>
      </p:sp>
      <p:pic>
        <p:nvPicPr>
          <p:cNvPr id="4" name="28번 원격 근무">
            <a:hlinkClick r:id="" action="ppaction://media"/>
            <a:extLst>
              <a:ext uri="{FF2B5EF4-FFF2-40B4-BE49-F238E27FC236}">
                <a16:creationId xmlns:a16="http://schemas.microsoft.com/office/drawing/2014/main" id="{EF12187E-0084-54F3-AD9E-953891770942}"/>
              </a:ext>
            </a:extLst>
          </p:cNvPr>
          <p:cNvPicPr>
            <a:picLocks noChangeAspect="1"/>
          </p:cNvPicPr>
          <p:nvPr>
            <a:audioFile r:link="rId2"/>
            <p:extLst>
              <p:ext uri="{DAA4B4D4-6D71-4841-9C94-3DE7FCFB9230}">
                <p14:media xmlns:p14="http://schemas.microsoft.com/office/powerpoint/2010/main" r:embed="rId1"/>
              </p:ext>
            </p:extLst>
          </p:nvPr>
        </p:nvPicPr>
        <p:blipFill>
          <a:blip r:embed="rId6"/>
          <a:stretch>
            <a:fillRect/>
          </a:stretch>
        </p:blipFill>
        <p:spPr>
          <a:xfrm>
            <a:off x="2971800" y="7124700"/>
            <a:ext cx="609600" cy="60960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38213"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showWhenStopped="0">
                <p:cTn id="7" fill="hold" display="0">
                  <p:stCondLst>
                    <p:cond delay="indefinite"/>
                  </p:stCondLst>
                  <p:endCondLst>
                    <p:cond evt="onStopAudio" delay="0">
                      <p:tgtEl>
                        <p:sldTgt/>
                      </p:tgtEl>
                    </p:cond>
                  </p:endCondLst>
                </p:cTn>
                <p:tgtEl>
                  <p:spTgt spid="4"/>
                </p:tgtEl>
              </p:cMediaNode>
            </p:audio>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0"/>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5"/>
            <a:stretch>
              <a:fillRect/>
            </a:stretch>
          </a:blipFill>
        </p:spPr>
        <p:txBody>
          <a:bodyPr/>
          <a:lstStyle/>
          <a:p>
            <a:endParaRPr lang="ko-KR" altLang="en-US"/>
          </a:p>
        </p:txBody>
      </p:sp>
      <p:pic>
        <p:nvPicPr>
          <p:cNvPr id="3" name="30번 자동화">
            <a:hlinkClick r:id="" action="ppaction://media"/>
            <a:extLst>
              <a:ext uri="{FF2B5EF4-FFF2-40B4-BE49-F238E27FC236}">
                <a16:creationId xmlns:a16="http://schemas.microsoft.com/office/drawing/2014/main" id="{EBD25D32-CAFD-EDEB-1634-7257F2FCB359}"/>
              </a:ext>
            </a:extLst>
          </p:cNvPr>
          <p:cNvPicPr>
            <a:picLocks noChangeAspect="1"/>
          </p:cNvPicPr>
          <p:nvPr>
            <a:audioFile r:link="rId2"/>
            <p:extLst>
              <p:ext uri="{DAA4B4D4-6D71-4841-9C94-3DE7FCFB9230}">
                <p14:media xmlns:p14="http://schemas.microsoft.com/office/powerpoint/2010/main" r:embed="rId1"/>
              </p:ext>
            </p:extLst>
          </p:nvPr>
        </p:nvPicPr>
        <p:blipFill>
          <a:blip r:embed="rId6"/>
          <a:stretch>
            <a:fillRect/>
          </a:stretch>
        </p:blipFill>
        <p:spPr>
          <a:xfrm>
            <a:off x="2819400" y="6819900"/>
            <a:ext cx="609600" cy="60960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46128"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showWhenStopped="0">
                <p:cTn id="7" fill="hold" display="0">
                  <p:stCondLst>
                    <p:cond delay="indefinite"/>
                  </p:stCondLst>
                  <p:endCondLst>
                    <p:cond evt="onStopAudio" delay="0">
                      <p:tgtEl>
                        <p:sldTgt/>
                      </p:tgtEl>
                    </p:cond>
                  </p:endCondLst>
                </p:cTn>
                <p:tgtEl>
                  <p:spTgt spid="3"/>
                </p:tgtEl>
              </p:cMediaNode>
            </p:audio>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0"/>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5"/>
            <a:stretch>
              <a:fillRect/>
            </a:stretch>
          </a:blipFill>
        </p:spPr>
        <p:txBody>
          <a:bodyPr/>
          <a:lstStyle/>
          <a:p>
            <a:endParaRPr lang="ko-KR" altLang="en-US"/>
          </a:p>
        </p:txBody>
      </p:sp>
      <p:pic>
        <p:nvPicPr>
          <p:cNvPr id="3" name="32번 디지털마케팅">
            <a:hlinkClick r:id="" action="ppaction://media"/>
            <a:extLst>
              <a:ext uri="{FF2B5EF4-FFF2-40B4-BE49-F238E27FC236}">
                <a16:creationId xmlns:a16="http://schemas.microsoft.com/office/drawing/2014/main" id="{7904531D-55C0-EEB3-5905-2C4E1559931A}"/>
              </a:ext>
            </a:extLst>
          </p:cNvPr>
          <p:cNvPicPr>
            <a:picLocks noChangeAspect="1"/>
          </p:cNvPicPr>
          <p:nvPr>
            <a:audioFile r:link="rId2"/>
            <p:extLst>
              <p:ext uri="{DAA4B4D4-6D71-4841-9C94-3DE7FCFB9230}">
                <p14:media xmlns:p14="http://schemas.microsoft.com/office/powerpoint/2010/main" r:embed="rId1"/>
              </p:ext>
            </p:extLst>
          </p:nvPr>
        </p:nvPicPr>
        <p:blipFill>
          <a:blip r:embed="rId6"/>
          <a:stretch>
            <a:fillRect/>
          </a:stretch>
        </p:blipFill>
        <p:spPr>
          <a:xfrm>
            <a:off x="2667000" y="6743700"/>
            <a:ext cx="609600" cy="60960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53312"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showWhenStopped="0">
                <p:cTn id="7" fill="hold" display="0">
                  <p:stCondLst>
                    <p:cond delay="indefinite"/>
                  </p:stCondLst>
                  <p:endCondLst>
                    <p:cond evt="onStopAudio" delay="0">
                      <p:tgtEl>
                        <p:sldTgt/>
                      </p:tgtEl>
                    </p:cond>
                  </p:endCondLst>
                </p:cTn>
                <p:tgtEl>
                  <p:spTgt spid="3"/>
                </p:tgtEl>
              </p:cMediaNode>
            </p:audio>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0"/>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5"/>
            <a:stretch>
              <a:fillRect/>
            </a:stretch>
          </a:blipFill>
        </p:spPr>
        <p:txBody>
          <a:bodyPr/>
          <a:lstStyle/>
          <a:p>
            <a:endParaRPr lang="ko-KR" altLang="en-US"/>
          </a:p>
        </p:txBody>
      </p:sp>
      <p:pic>
        <p:nvPicPr>
          <p:cNvPr id="3" name="42번 도시화">
            <a:hlinkClick r:id="" action="ppaction://media"/>
            <a:extLst>
              <a:ext uri="{FF2B5EF4-FFF2-40B4-BE49-F238E27FC236}">
                <a16:creationId xmlns:a16="http://schemas.microsoft.com/office/drawing/2014/main" id="{C324A9E3-A961-8E3B-EC28-1ABE4E4DA418}"/>
              </a:ext>
            </a:extLst>
          </p:cNvPr>
          <p:cNvPicPr>
            <a:picLocks noChangeAspect="1"/>
          </p:cNvPicPr>
          <p:nvPr>
            <a:audioFile r:link="rId2"/>
            <p:extLst>
              <p:ext uri="{DAA4B4D4-6D71-4841-9C94-3DE7FCFB9230}">
                <p14:media xmlns:p14="http://schemas.microsoft.com/office/powerpoint/2010/main" r:embed="rId1"/>
              </p:ext>
            </p:extLst>
          </p:nvPr>
        </p:nvPicPr>
        <p:blipFill>
          <a:blip r:embed="rId6"/>
          <a:stretch>
            <a:fillRect/>
          </a:stretch>
        </p:blipFill>
        <p:spPr>
          <a:xfrm>
            <a:off x="2743200" y="6896100"/>
            <a:ext cx="609600" cy="60960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58406"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showWhenStopped="0">
                <p:cTn id="7" fill="hold" display="0">
                  <p:stCondLst>
                    <p:cond delay="indefinite"/>
                  </p:stCondLst>
                  <p:endCondLst>
                    <p:cond evt="onStopAudio" delay="0">
                      <p:tgtEl>
                        <p:sldTgt/>
                      </p:tgtEl>
                    </p:cond>
                  </p:endCondLst>
                </p:cTn>
                <p:tgtEl>
                  <p:spTgt spid="3"/>
                </p:tgtEl>
              </p:cMediaNode>
            </p:audio>
          </p:childTnLst>
        </p:cTn>
      </p:par>
    </p:tnLst>
  </p:timing>
</p:sld>
</file>

<file path=ppt/slides/slide31.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419521" y="-876300"/>
            <a:ext cx="19127042" cy="15899353"/>
          </a:xfrm>
          <a:custGeom>
            <a:avLst/>
            <a:gdLst/>
            <a:ahLst/>
            <a:cxnLst/>
            <a:rect l="l" t="t" r="r" b="b"/>
            <a:pathLst>
              <a:path w="19127042" h="15899353">
                <a:moveTo>
                  <a:pt x="0" y="0"/>
                </a:moveTo>
                <a:lnTo>
                  <a:pt x="19127042" y="0"/>
                </a:lnTo>
                <a:lnTo>
                  <a:pt x="19127042" y="15899354"/>
                </a:lnTo>
                <a:lnTo>
                  <a:pt x="0" y="15899354"/>
                </a:lnTo>
                <a:lnTo>
                  <a:pt x="0" y="0"/>
                </a:lnTo>
                <a:close/>
              </a:path>
            </a:pathLst>
          </a:custGeom>
          <a:blipFill>
            <a:blip r:embed="rId3">
              <a:alphaModFix amt="16000"/>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4730019" y="-120622"/>
            <a:ext cx="1857923" cy="2722231"/>
          </a:xfrm>
          <a:custGeom>
            <a:avLst/>
            <a:gdLst/>
            <a:ahLst/>
            <a:cxnLst/>
            <a:rect l="l" t="t" r="r" b="b"/>
            <a:pathLst>
              <a:path w="1857923" h="2722231">
                <a:moveTo>
                  <a:pt x="0" y="0"/>
                </a:moveTo>
                <a:lnTo>
                  <a:pt x="1857923" y="0"/>
                </a:lnTo>
                <a:lnTo>
                  <a:pt x="1857923" y="2722231"/>
                </a:lnTo>
                <a:lnTo>
                  <a:pt x="0" y="2722231"/>
                </a:lnTo>
                <a:lnTo>
                  <a:pt x="0" y="0"/>
                </a:lnTo>
                <a:close/>
              </a:path>
            </a:pathLst>
          </a:custGeom>
          <a:blipFill>
            <a:blip r:embed="rId5"/>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TextBox 4"/>
          <p:cNvSpPr txBox="1"/>
          <p:nvPr/>
        </p:nvSpPr>
        <p:spPr>
          <a:xfrm>
            <a:off x="4972069" y="556889"/>
            <a:ext cx="9200848" cy="1576069"/>
          </a:xfrm>
          <a:prstGeom prst="rect">
            <a:avLst/>
          </a:prstGeom>
        </p:spPr>
        <p:txBody>
          <a:bodyPr lIns="0" tIns="0" rIns="0" bIns="0" rtlCol="0" anchor="t">
            <a:spAutoFit/>
          </a:bodyPr>
          <a:lstStyle/>
          <a:p>
            <a:pPr marL="0" marR="0" lvl="0" indent="0" algn="ctr" defTabSz="914400" rtl="0" eaLnBrk="1" fontAlgn="auto" latinLnBrk="0" hangingPunct="1">
              <a:lnSpc>
                <a:spcPts val="12880"/>
              </a:lnSpc>
              <a:spcBef>
                <a:spcPts val="0"/>
              </a:spcBef>
              <a:spcAft>
                <a:spcPts val="0"/>
              </a:spcAft>
              <a:buClrTx/>
              <a:buSzTx/>
              <a:buFontTx/>
              <a:buNone/>
              <a:tabLst/>
              <a:defRPr/>
            </a:pPr>
            <a:r>
              <a:rPr kumimoji="0" lang="en-US" sz="9200" b="1" i="0" u="none" strike="noStrike" kern="1200" cap="none" spc="0" normalizeH="0" baseline="0" noProof="0">
                <a:ln>
                  <a:noFill/>
                </a:ln>
                <a:solidFill>
                  <a:srgbClr val="FFFFFF"/>
                </a:solidFill>
                <a:effectLst/>
                <a:uLnTx/>
                <a:uFillTx/>
                <a:latin typeface="Nanum Gothic Bold"/>
                <a:ea typeface="Nanum Gothic Bold"/>
                <a:cs typeface="Nanum Gothic Bold"/>
                <a:sym typeface="Nanum Gothic Bold"/>
              </a:rPr>
              <a:t>미래 점술가</a:t>
            </a:r>
          </a:p>
        </p:txBody>
      </p:sp>
      <p:sp>
        <p:nvSpPr>
          <p:cNvPr id="5" name="TextBox 5"/>
          <p:cNvSpPr txBox="1"/>
          <p:nvPr/>
        </p:nvSpPr>
        <p:spPr>
          <a:xfrm>
            <a:off x="6155996" y="1889363"/>
            <a:ext cx="6832994" cy="712246"/>
          </a:xfrm>
          <a:prstGeom prst="rect">
            <a:avLst/>
          </a:prstGeom>
        </p:spPr>
        <p:txBody>
          <a:bodyPr wrap="square" lIns="0" tIns="0" rIns="0" bIns="0" rtlCol="0" anchor="t">
            <a:spAutoFit/>
          </a:bodyPr>
          <a:lstStyle/>
          <a:p>
            <a:pPr marL="0" marR="0" lvl="0" indent="0" algn="ctr" defTabSz="914400" rtl="0" eaLnBrk="1" fontAlgn="auto" latinLnBrk="0" hangingPunct="1">
              <a:lnSpc>
                <a:spcPts val="6159"/>
              </a:lnSpc>
              <a:spcBef>
                <a:spcPts val="0"/>
              </a:spcBef>
              <a:spcAft>
                <a:spcPts val="0"/>
              </a:spcAft>
              <a:buClrTx/>
              <a:buSzTx/>
              <a:buFontTx/>
              <a:buNone/>
              <a:tabLst/>
              <a:defRPr/>
            </a:pPr>
            <a:r>
              <a:rPr kumimoji="0" lang="en-US" sz="3200" b="0" i="0" u="none" strike="noStrike" kern="1200" cap="none" spc="0" normalizeH="0" baseline="0" noProof="0" dirty="0">
                <a:ln>
                  <a:noFill/>
                </a:ln>
                <a:solidFill>
                  <a:srgbClr val="FFFFFF"/>
                </a:solidFill>
                <a:effectLst/>
                <a:uLnTx/>
                <a:uFillTx/>
                <a:latin typeface="Jokerman" panose="04090605060D06020702" pitchFamily="82" charset="0"/>
                <a:ea typeface="HGMaruGothicMPRO" panose="020B0400000000000000" pitchFamily="34" charset="-128"/>
                <a:cs typeface="JasmineUPC" panose="020B0502040204020203" pitchFamily="18" charset="-34"/>
                <a:sym typeface="Black and White Picture"/>
              </a:rPr>
              <a:t>Future fortune teller</a:t>
            </a:r>
          </a:p>
        </p:txBody>
      </p:sp>
      <p:sp>
        <p:nvSpPr>
          <p:cNvPr id="6" name="TextBox 6"/>
          <p:cNvSpPr txBox="1"/>
          <p:nvPr/>
        </p:nvSpPr>
        <p:spPr>
          <a:xfrm>
            <a:off x="2294558" y="4147507"/>
            <a:ext cx="13707442" cy="3204844"/>
          </a:xfrm>
          <a:prstGeom prst="rect">
            <a:avLst/>
          </a:prstGeom>
        </p:spPr>
        <p:txBody>
          <a:bodyPr wrap="square" lIns="0" tIns="0" rIns="0" bIns="0" rtlCol="0" anchor="t">
            <a:spAutoFit/>
          </a:bodyPr>
          <a:lstStyle/>
          <a:p>
            <a:pPr marL="0" marR="0" lvl="0" indent="0" algn="ctr" defTabSz="914400" rtl="0" eaLnBrk="1" fontAlgn="auto" latinLnBrk="0" hangingPunct="1">
              <a:lnSpc>
                <a:spcPts val="12880"/>
              </a:lnSpc>
              <a:spcBef>
                <a:spcPts val="0"/>
              </a:spcBef>
              <a:spcAft>
                <a:spcPts val="0"/>
              </a:spcAft>
              <a:buClrTx/>
              <a:buSzTx/>
              <a:buFontTx/>
              <a:buNone/>
              <a:tabLst/>
              <a:defRPr/>
            </a:pPr>
            <a:r>
              <a:rPr kumimoji="0" lang="en-US" sz="9200"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미래</a:t>
            </a:r>
            <a:r>
              <a:rPr kumimoji="0" lang="en-US" sz="9200"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rPr>
              <a:t> </a:t>
            </a:r>
            <a:r>
              <a:rPr kumimoji="0" lang="en-US" sz="9200"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사회의</a:t>
            </a:r>
            <a:r>
              <a:rPr kumimoji="0" lang="en-US" sz="9200"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rPr>
              <a:t> </a:t>
            </a:r>
            <a:r>
              <a:rPr kumimoji="0" lang="en-US" sz="9200"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변화는</a:t>
            </a:r>
            <a:endParaRPr kumimoji="0" lang="en-US" sz="9200"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endParaRPr>
          </a:p>
          <a:p>
            <a:pPr marL="0" marR="0" lvl="0" indent="0" algn="ctr" defTabSz="914400" rtl="0" eaLnBrk="1" fontAlgn="auto" latinLnBrk="0" hangingPunct="1">
              <a:lnSpc>
                <a:spcPts val="12880"/>
              </a:lnSpc>
              <a:spcBef>
                <a:spcPts val="0"/>
              </a:spcBef>
              <a:spcAft>
                <a:spcPts val="0"/>
              </a:spcAft>
              <a:buClrTx/>
              <a:buSzTx/>
              <a:buFontTx/>
              <a:buNone/>
              <a:tabLst/>
              <a:defRPr/>
            </a:pPr>
            <a:r>
              <a:rPr kumimoji="0" lang="en-US" sz="9200"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나에게</a:t>
            </a:r>
            <a:r>
              <a:rPr kumimoji="0" lang="en-US" sz="9200"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rPr>
              <a:t> </a:t>
            </a:r>
            <a:r>
              <a:rPr kumimoji="0" lang="en-US" sz="9200"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어떤</a:t>
            </a:r>
            <a:r>
              <a:rPr kumimoji="0" lang="en-US" sz="9200"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rPr>
              <a:t> </a:t>
            </a:r>
            <a:r>
              <a:rPr kumimoji="0" lang="en-US" sz="9200"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영향을</a:t>
            </a:r>
            <a:r>
              <a:rPr kumimoji="0" lang="en-US" sz="9200"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rPr>
              <a:t> </a:t>
            </a:r>
            <a:r>
              <a:rPr kumimoji="0" lang="en-US" sz="9200" b="1" i="0" u="none" strike="noStrike" kern="1200" cap="none" spc="0" normalizeH="0" baseline="0" noProof="0" dirty="0" err="1">
                <a:ln>
                  <a:noFill/>
                </a:ln>
                <a:solidFill>
                  <a:srgbClr val="FFFFFF"/>
                </a:solidFill>
                <a:effectLst/>
                <a:uLnTx/>
                <a:uFillTx/>
                <a:latin typeface="Nanum Gothic Bold"/>
                <a:ea typeface="Nanum Gothic Bold"/>
                <a:cs typeface="Nanum Gothic Bold"/>
                <a:sym typeface="Nanum Gothic Bold"/>
              </a:rPr>
              <a:t>미칠까</a:t>
            </a:r>
            <a:r>
              <a:rPr kumimoji="0" lang="en-US" sz="9200" b="1" i="0" u="none" strike="noStrike" kern="1200" cap="none" spc="0" normalizeH="0" baseline="0" noProof="0" dirty="0">
                <a:ln>
                  <a:noFill/>
                </a:ln>
                <a:solidFill>
                  <a:srgbClr val="FFFFFF"/>
                </a:solidFill>
                <a:effectLst/>
                <a:uLnTx/>
                <a:uFillTx/>
                <a:latin typeface="Nanum Gothic Bold"/>
                <a:ea typeface="Nanum Gothic Bold"/>
                <a:cs typeface="Nanum Gothic Bold"/>
                <a:sym typeface="Nanum Gothic Bold"/>
              </a:rPr>
              <a:t>?</a:t>
            </a:r>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1384332" y="619206"/>
            <a:ext cx="15519336" cy="10844136"/>
          </a:xfrm>
          <a:custGeom>
            <a:avLst/>
            <a:gdLst/>
            <a:ahLst/>
            <a:cxnLst/>
            <a:rect l="l" t="t" r="r" b="b"/>
            <a:pathLst>
              <a:path w="15519336" h="10844136">
                <a:moveTo>
                  <a:pt x="0" y="0"/>
                </a:moveTo>
                <a:lnTo>
                  <a:pt x="15519336" y="0"/>
                </a:lnTo>
                <a:lnTo>
                  <a:pt x="15519336" y="10844136"/>
                </a:lnTo>
                <a:lnTo>
                  <a:pt x="0" y="10844136"/>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1713518" y="2309057"/>
            <a:ext cx="5161962" cy="7464435"/>
          </a:xfrm>
          <a:custGeom>
            <a:avLst/>
            <a:gdLst/>
            <a:ahLst/>
            <a:cxnLst/>
            <a:rect l="l" t="t" r="r" b="b"/>
            <a:pathLst>
              <a:path w="5161962" h="7464435">
                <a:moveTo>
                  <a:pt x="0" y="0"/>
                </a:moveTo>
                <a:lnTo>
                  <a:pt x="5161962" y="0"/>
                </a:lnTo>
                <a:lnTo>
                  <a:pt x="5161962" y="7464435"/>
                </a:lnTo>
                <a:lnTo>
                  <a:pt x="0" y="7464435"/>
                </a:lnTo>
                <a:lnTo>
                  <a:pt x="0" y="0"/>
                </a:lnTo>
                <a:close/>
              </a:path>
            </a:pathLst>
          </a:custGeom>
          <a:blipFill>
            <a:blip r:embed="rId5"/>
            <a:stretch>
              <a:fillRect b="-22667"/>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Freeform 4"/>
          <p:cNvSpPr/>
          <p:nvPr/>
        </p:nvSpPr>
        <p:spPr>
          <a:xfrm>
            <a:off x="6989605" y="2607950"/>
            <a:ext cx="1369355" cy="1369355"/>
          </a:xfrm>
          <a:custGeom>
            <a:avLst/>
            <a:gdLst/>
            <a:ahLst/>
            <a:cxnLst/>
            <a:rect l="l" t="t" r="r" b="b"/>
            <a:pathLst>
              <a:path w="1369355" h="1369355">
                <a:moveTo>
                  <a:pt x="0" y="0"/>
                </a:moveTo>
                <a:lnTo>
                  <a:pt x="1369355" y="0"/>
                </a:lnTo>
                <a:lnTo>
                  <a:pt x="1369355" y="1369354"/>
                </a:lnTo>
                <a:lnTo>
                  <a:pt x="0" y="1369354"/>
                </a:lnTo>
                <a:lnTo>
                  <a:pt x="0" y="0"/>
                </a:lnTo>
                <a:close/>
              </a:path>
            </a:pathLst>
          </a:custGeom>
          <a:blipFill>
            <a:blip r:embed="rId6">
              <a:extLst>
                <a:ext uri="{96DAC541-7B7A-43D3-8B79-37D633B846F1}">
                  <asvg:svgBlip xmlns:asvg="http://schemas.microsoft.com/office/drawing/2016/SVG/main" r:embed="rId7"/>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Freeform 5"/>
          <p:cNvSpPr/>
          <p:nvPr/>
        </p:nvSpPr>
        <p:spPr>
          <a:xfrm>
            <a:off x="6989605" y="5255832"/>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8">
              <a:extLst>
                <a:ext uri="{96DAC541-7B7A-43D3-8B79-37D633B846F1}">
                  <asvg:svgBlip xmlns:asvg="http://schemas.microsoft.com/office/drawing/2016/SVG/main" r:embed="rId9"/>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6" name="Freeform 6"/>
          <p:cNvSpPr/>
          <p:nvPr/>
        </p:nvSpPr>
        <p:spPr>
          <a:xfrm>
            <a:off x="6989605" y="7888945"/>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10">
              <a:extLst>
                <a:ext uri="{96DAC541-7B7A-43D3-8B79-37D633B846F1}">
                  <asvg:svgBlip xmlns:asvg="http://schemas.microsoft.com/office/drawing/2016/SVG/main" r:embed="rId11"/>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7" name="TextBox 7"/>
          <p:cNvSpPr txBox="1"/>
          <p:nvPr/>
        </p:nvSpPr>
        <p:spPr>
          <a:xfrm>
            <a:off x="8473085" y="2147132"/>
            <a:ext cx="7976147" cy="2256149"/>
          </a:xfrm>
          <a:prstGeom prst="rect">
            <a:avLst/>
          </a:prstGeom>
        </p:spPr>
        <p:txBody>
          <a:bodyPr lIns="0" tIns="0" rIns="0" bIns="0" rtlCol="0" anchor="t">
            <a:spAutoFit/>
          </a:bodyPr>
          <a:lstStyle/>
          <a:p>
            <a:pPr marL="0" marR="0" lvl="0" indent="0" algn="l" defTabSz="914400" rtl="0" eaLnBrk="1" fontAlgn="auto" latinLnBrk="0" hangingPunct="1">
              <a:lnSpc>
                <a:spcPts val="6040"/>
              </a:lnSpc>
              <a:spcBef>
                <a:spcPts val="0"/>
              </a:spcBef>
              <a:spcAft>
                <a:spcPts val="0"/>
              </a:spcAft>
              <a:buClrTx/>
              <a:buSzTx/>
              <a:buFontTx/>
              <a:buNone/>
              <a:tabLst/>
              <a:defRPr/>
            </a:pPr>
            <a:r>
              <a:rPr kumimoji="0" lang="en-US" sz="3775" b="0" i="0" u="none" strike="noStrike" kern="1200" cap="none" spc="0" normalizeH="0" baseline="0" noProof="0">
                <a:ln>
                  <a:noFill/>
                </a:ln>
                <a:solidFill>
                  <a:srgbClr val="000000"/>
                </a:solidFill>
                <a:effectLst/>
                <a:uLnTx/>
                <a:uFillTx/>
                <a:latin typeface="Nanum Gothic"/>
                <a:ea typeface="Nanum Gothic"/>
                <a:cs typeface="Nanum Gothic"/>
                <a:sym typeface="Nanum Gothic"/>
              </a:rPr>
              <a:t>네 명이서 모둠을 이뤄, 책상에 미래사회 카드를 8*10, 혹은 10*8 형태로 그림이 보이도록 펼쳐 둡니다.</a:t>
            </a:r>
          </a:p>
        </p:txBody>
      </p:sp>
      <p:sp>
        <p:nvSpPr>
          <p:cNvPr id="8" name="TextBox 8"/>
          <p:cNvSpPr txBox="1"/>
          <p:nvPr/>
        </p:nvSpPr>
        <p:spPr>
          <a:xfrm>
            <a:off x="8473085" y="4704656"/>
            <a:ext cx="7976147" cy="3018149"/>
          </a:xfrm>
          <a:prstGeom prst="rect">
            <a:avLst/>
          </a:prstGeom>
        </p:spPr>
        <p:txBody>
          <a:bodyPr lIns="0" tIns="0" rIns="0" bIns="0" rtlCol="0" anchor="t">
            <a:spAutoFit/>
          </a:bodyPr>
          <a:lstStyle/>
          <a:p>
            <a:pPr marL="0" marR="0" lvl="0" indent="0" algn="l" defTabSz="914400" rtl="0" eaLnBrk="1" fontAlgn="auto" latinLnBrk="0" hangingPunct="1">
              <a:lnSpc>
                <a:spcPts val="6040"/>
              </a:lnSpc>
              <a:spcBef>
                <a:spcPts val="0"/>
              </a:spcBef>
              <a:spcAft>
                <a:spcPts val="0"/>
              </a:spcAft>
              <a:buClrTx/>
              <a:buSzTx/>
              <a:buFontTx/>
              <a:buNone/>
              <a:tabLst/>
              <a:defRPr/>
            </a:pPr>
            <a:r>
              <a:rPr kumimoji="0" lang="en-US" sz="3775" b="0" i="0" u="none" strike="noStrike" kern="1200" cap="none" spc="0" normalizeH="0" baseline="0" noProof="0">
                <a:ln>
                  <a:noFill/>
                </a:ln>
                <a:solidFill>
                  <a:srgbClr val="000000"/>
                </a:solidFill>
                <a:effectLst/>
                <a:uLnTx/>
                <a:uFillTx/>
                <a:latin typeface="Nanum Gothic"/>
                <a:ea typeface="Nanum Gothic"/>
                <a:cs typeface="Nanum Gothic"/>
                <a:sym typeface="Nanum Gothic"/>
              </a:rPr>
              <a:t>학생들은 ‘나의 꿈과 희망 직업’에 연관성이 있을 것 같은 카드 세 장을 가져갑니다. 만약, 꿈이나 희망 직업이 없다면 무작위로 가져갑니다.</a:t>
            </a:r>
          </a:p>
        </p:txBody>
      </p:sp>
      <p:sp>
        <p:nvSpPr>
          <p:cNvPr id="9" name="TextBox 9"/>
          <p:cNvSpPr txBox="1"/>
          <p:nvPr/>
        </p:nvSpPr>
        <p:spPr>
          <a:xfrm>
            <a:off x="8473260" y="7904583"/>
            <a:ext cx="7976147" cy="1494149"/>
          </a:xfrm>
          <a:prstGeom prst="rect">
            <a:avLst/>
          </a:prstGeom>
        </p:spPr>
        <p:txBody>
          <a:bodyPr lIns="0" tIns="0" rIns="0" bIns="0" rtlCol="0" anchor="t">
            <a:spAutoFit/>
          </a:bodyPr>
          <a:lstStyle/>
          <a:p>
            <a:pPr marL="0" marR="0" lvl="0" indent="0" algn="l" defTabSz="914400" rtl="0" eaLnBrk="1" fontAlgn="auto" latinLnBrk="0" hangingPunct="1">
              <a:lnSpc>
                <a:spcPts val="6040"/>
              </a:lnSpc>
              <a:spcBef>
                <a:spcPts val="0"/>
              </a:spcBef>
              <a:spcAft>
                <a:spcPts val="0"/>
              </a:spcAft>
              <a:buClrTx/>
              <a:buSzTx/>
              <a:buFontTx/>
              <a:buNone/>
              <a:tabLst/>
              <a:defRPr/>
            </a:pPr>
            <a:r>
              <a:rPr kumimoji="0" lang="en-US" sz="3775" b="0" i="0" u="none" strike="noStrike" kern="1200" cap="none" spc="0" normalizeH="0" baseline="0" noProof="0">
                <a:ln>
                  <a:noFill/>
                </a:ln>
                <a:solidFill>
                  <a:srgbClr val="000000"/>
                </a:solidFill>
                <a:effectLst/>
                <a:uLnTx/>
                <a:uFillTx/>
                <a:latin typeface="Nanum Gothic"/>
                <a:ea typeface="Nanum Gothic"/>
                <a:cs typeface="Nanum Gothic"/>
                <a:sym typeface="Nanum Gothic"/>
              </a:rPr>
              <a:t>학생들은 카드의 그림을 보고 상상력을 발휘해 미래를 예측합니다.</a:t>
            </a:r>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1384332" y="619206"/>
            <a:ext cx="15519336" cy="10844136"/>
          </a:xfrm>
          <a:custGeom>
            <a:avLst/>
            <a:gdLst/>
            <a:ahLst/>
            <a:cxnLst/>
            <a:rect l="l" t="t" r="r" b="b"/>
            <a:pathLst>
              <a:path w="15519336" h="10844136">
                <a:moveTo>
                  <a:pt x="0" y="0"/>
                </a:moveTo>
                <a:lnTo>
                  <a:pt x="15519336" y="0"/>
                </a:lnTo>
                <a:lnTo>
                  <a:pt x="15519336" y="10844136"/>
                </a:lnTo>
                <a:lnTo>
                  <a:pt x="0" y="10844136"/>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1713518" y="2309057"/>
            <a:ext cx="5161962" cy="7464435"/>
          </a:xfrm>
          <a:custGeom>
            <a:avLst/>
            <a:gdLst/>
            <a:ahLst/>
            <a:cxnLst/>
            <a:rect l="l" t="t" r="r" b="b"/>
            <a:pathLst>
              <a:path w="5161962" h="7464435">
                <a:moveTo>
                  <a:pt x="0" y="0"/>
                </a:moveTo>
                <a:lnTo>
                  <a:pt x="5161962" y="0"/>
                </a:lnTo>
                <a:lnTo>
                  <a:pt x="5161962" y="7464435"/>
                </a:lnTo>
                <a:lnTo>
                  <a:pt x="0" y="7464435"/>
                </a:lnTo>
                <a:lnTo>
                  <a:pt x="0" y="0"/>
                </a:lnTo>
                <a:close/>
              </a:path>
            </a:pathLst>
          </a:custGeom>
          <a:blipFill>
            <a:blip r:embed="rId5"/>
            <a:stretch>
              <a:fillRect b="-22667"/>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Freeform 4"/>
          <p:cNvSpPr/>
          <p:nvPr/>
        </p:nvSpPr>
        <p:spPr>
          <a:xfrm>
            <a:off x="6989605" y="4078551"/>
            <a:ext cx="1403468" cy="1403468"/>
          </a:xfrm>
          <a:custGeom>
            <a:avLst/>
            <a:gdLst/>
            <a:ahLst/>
            <a:cxnLst/>
            <a:rect l="l" t="t" r="r" b="b"/>
            <a:pathLst>
              <a:path w="1403468" h="1403468">
                <a:moveTo>
                  <a:pt x="0" y="0"/>
                </a:moveTo>
                <a:lnTo>
                  <a:pt x="1403468" y="0"/>
                </a:lnTo>
                <a:lnTo>
                  <a:pt x="1403468" y="1403468"/>
                </a:lnTo>
                <a:lnTo>
                  <a:pt x="0" y="1403468"/>
                </a:lnTo>
                <a:lnTo>
                  <a:pt x="0" y="0"/>
                </a:lnTo>
                <a:close/>
              </a:path>
            </a:pathLst>
          </a:custGeom>
          <a:blipFill>
            <a:blip r:embed="rId6">
              <a:extLst>
                <a:ext uri="{96DAC541-7B7A-43D3-8B79-37D633B846F1}">
                  <asvg:svgBlip xmlns:asvg="http://schemas.microsoft.com/office/drawing/2016/SVG/main" r:embed="rId7"/>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Freeform 5"/>
          <p:cNvSpPr/>
          <p:nvPr/>
        </p:nvSpPr>
        <p:spPr>
          <a:xfrm>
            <a:off x="6989605" y="6987229"/>
            <a:ext cx="1403468" cy="1403468"/>
          </a:xfrm>
          <a:custGeom>
            <a:avLst/>
            <a:gdLst/>
            <a:ahLst/>
            <a:cxnLst/>
            <a:rect l="l" t="t" r="r" b="b"/>
            <a:pathLst>
              <a:path w="1403468" h="1403468">
                <a:moveTo>
                  <a:pt x="0" y="0"/>
                </a:moveTo>
                <a:lnTo>
                  <a:pt x="1403468" y="0"/>
                </a:lnTo>
                <a:lnTo>
                  <a:pt x="1403468" y="1403468"/>
                </a:lnTo>
                <a:lnTo>
                  <a:pt x="0" y="1403468"/>
                </a:lnTo>
                <a:lnTo>
                  <a:pt x="0" y="0"/>
                </a:lnTo>
                <a:close/>
              </a:path>
            </a:pathLst>
          </a:custGeom>
          <a:blipFill>
            <a:blip r:embed="rId8">
              <a:extLst>
                <a:ext uri="{96DAC541-7B7A-43D3-8B79-37D633B846F1}">
                  <asvg:svgBlip xmlns:asvg="http://schemas.microsoft.com/office/drawing/2016/SVG/main" r:embed="rId9"/>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6" name="TextBox 6"/>
          <p:cNvSpPr txBox="1"/>
          <p:nvPr/>
        </p:nvSpPr>
        <p:spPr>
          <a:xfrm>
            <a:off x="8393073" y="3987870"/>
            <a:ext cx="7976147" cy="1494149"/>
          </a:xfrm>
          <a:prstGeom prst="rect">
            <a:avLst/>
          </a:prstGeom>
        </p:spPr>
        <p:txBody>
          <a:bodyPr lIns="0" tIns="0" rIns="0" bIns="0" rtlCol="0" anchor="t">
            <a:spAutoFit/>
          </a:bodyPr>
          <a:lstStyle/>
          <a:p>
            <a:pPr marL="0" marR="0" lvl="0" indent="0" algn="l" defTabSz="914400" rtl="0" eaLnBrk="1" fontAlgn="auto" latinLnBrk="0" hangingPunct="1">
              <a:lnSpc>
                <a:spcPts val="6040"/>
              </a:lnSpc>
              <a:spcBef>
                <a:spcPts val="0"/>
              </a:spcBef>
              <a:spcAft>
                <a:spcPts val="0"/>
              </a:spcAft>
              <a:buClrTx/>
              <a:buSzTx/>
              <a:buFontTx/>
              <a:buNone/>
              <a:tabLst/>
              <a:defRPr/>
            </a:pPr>
            <a:r>
              <a:rPr kumimoji="0" lang="en-US" sz="3775" b="0" i="0" u="none" strike="noStrike" kern="1200" cap="none" spc="0" normalizeH="0" baseline="0" noProof="0">
                <a:ln>
                  <a:noFill/>
                </a:ln>
                <a:solidFill>
                  <a:srgbClr val="000000"/>
                </a:solidFill>
                <a:effectLst/>
                <a:uLnTx/>
                <a:uFillTx/>
                <a:latin typeface="Nanum Gothic"/>
                <a:ea typeface="Nanum Gothic"/>
                <a:cs typeface="Nanum Gothic"/>
                <a:sym typeface="Nanum Gothic"/>
              </a:rPr>
              <a:t>잘 생각나지 않는다면, 카드 뒷면 QR코드를 스캔해 설명을 읽어도 좋습니다.</a:t>
            </a:r>
          </a:p>
        </p:txBody>
      </p:sp>
      <p:sp>
        <p:nvSpPr>
          <p:cNvPr id="7" name="TextBox 7"/>
          <p:cNvSpPr txBox="1"/>
          <p:nvPr/>
        </p:nvSpPr>
        <p:spPr>
          <a:xfrm>
            <a:off x="8473085" y="6594480"/>
            <a:ext cx="7976147" cy="2256149"/>
          </a:xfrm>
          <a:prstGeom prst="rect">
            <a:avLst/>
          </a:prstGeom>
        </p:spPr>
        <p:txBody>
          <a:bodyPr lIns="0" tIns="0" rIns="0" bIns="0" rtlCol="0" anchor="t">
            <a:spAutoFit/>
          </a:bodyPr>
          <a:lstStyle/>
          <a:p>
            <a:pPr marL="0" marR="0" lvl="0" indent="0" algn="l" defTabSz="914400" rtl="0" eaLnBrk="1" fontAlgn="auto" latinLnBrk="0" hangingPunct="1">
              <a:lnSpc>
                <a:spcPts val="6040"/>
              </a:lnSpc>
              <a:spcBef>
                <a:spcPts val="0"/>
              </a:spcBef>
              <a:spcAft>
                <a:spcPts val="0"/>
              </a:spcAft>
              <a:buClrTx/>
              <a:buSzTx/>
              <a:buFontTx/>
              <a:buNone/>
              <a:tabLst/>
              <a:defRPr/>
            </a:pPr>
            <a:r>
              <a:rPr kumimoji="0" lang="en-US" sz="3775" b="0" i="0" u="none" strike="noStrike" kern="1200" cap="none" spc="0" normalizeH="0" baseline="0" noProof="0">
                <a:ln>
                  <a:noFill/>
                </a:ln>
                <a:solidFill>
                  <a:srgbClr val="000000"/>
                </a:solidFill>
                <a:effectLst/>
                <a:uLnTx/>
                <a:uFillTx/>
                <a:latin typeface="Nanum Gothic"/>
                <a:ea typeface="Nanum Gothic"/>
                <a:cs typeface="Nanum Gothic"/>
                <a:sym typeface="Nanum Gothic"/>
              </a:rPr>
              <a:t>각 카드별로 활동지에 제시된 두 가지 질문에 대해 토론하거나, 본인의 생각을 작성합니다.</a:t>
            </a:r>
          </a:p>
        </p:txBody>
      </p:sp>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reeform 2"/>
          <p:cNvSpPr/>
          <p:nvPr/>
        </p:nvSpPr>
        <p:spPr>
          <a:xfrm>
            <a:off x="469626" y="198479"/>
            <a:ext cx="17348747" cy="12122437"/>
          </a:xfrm>
          <a:custGeom>
            <a:avLst/>
            <a:gdLst/>
            <a:ahLst/>
            <a:cxnLst/>
            <a:rect l="l" t="t" r="r" b="b"/>
            <a:pathLst>
              <a:path w="17348747" h="12122437">
                <a:moveTo>
                  <a:pt x="0" y="0"/>
                </a:moveTo>
                <a:lnTo>
                  <a:pt x="17348748" y="0"/>
                </a:lnTo>
                <a:lnTo>
                  <a:pt x="17348748" y="12122437"/>
                </a:lnTo>
                <a:lnTo>
                  <a:pt x="0" y="12122437"/>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endParaRPr lang="ko-KR" altLang="en-US"/>
          </a:p>
        </p:txBody>
      </p:sp>
      <p:grpSp>
        <p:nvGrpSpPr>
          <p:cNvPr id="3" name="Group 3"/>
          <p:cNvGrpSpPr/>
          <p:nvPr/>
        </p:nvGrpSpPr>
        <p:grpSpPr>
          <a:xfrm>
            <a:off x="1028700" y="4238150"/>
            <a:ext cx="16230600" cy="5605036"/>
            <a:chOff x="0" y="0"/>
            <a:chExt cx="4274726" cy="1476224"/>
          </a:xfrm>
        </p:grpSpPr>
        <p:sp>
          <p:nvSpPr>
            <p:cNvPr id="4" name="Freeform 4"/>
            <p:cNvSpPr/>
            <p:nvPr/>
          </p:nvSpPr>
          <p:spPr>
            <a:xfrm>
              <a:off x="0" y="0"/>
              <a:ext cx="4274726" cy="1476224"/>
            </a:xfrm>
            <a:custGeom>
              <a:avLst/>
              <a:gdLst/>
              <a:ahLst/>
              <a:cxnLst/>
              <a:rect l="l" t="t" r="r" b="b"/>
              <a:pathLst>
                <a:path w="4274726" h="1476224">
                  <a:moveTo>
                    <a:pt x="34344" y="0"/>
                  </a:moveTo>
                  <a:lnTo>
                    <a:pt x="4240382" y="0"/>
                  </a:lnTo>
                  <a:cubicBezTo>
                    <a:pt x="4249491" y="0"/>
                    <a:pt x="4258226" y="3618"/>
                    <a:pt x="4264667" y="10059"/>
                  </a:cubicBezTo>
                  <a:cubicBezTo>
                    <a:pt x="4271108" y="16500"/>
                    <a:pt x="4274726" y="25235"/>
                    <a:pt x="4274726" y="34344"/>
                  </a:cubicBezTo>
                  <a:lnTo>
                    <a:pt x="4274726" y="1441880"/>
                  </a:lnTo>
                  <a:cubicBezTo>
                    <a:pt x="4274726" y="1450988"/>
                    <a:pt x="4271108" y="1459724"/>
                    <a:pt x="4264667" y="1466165"/>
                  </a:cubicBezTo>
                  <a:cubicBezTo>
                    <a:pt x="4258226" y="1472605"/>
                    <a:pt x="4249491" y="1476224"/>
                    <a:pt x="4240382" y="1476224"/>
                  </a:cubicBezTo>
                  <a:lnTo>
                    <a:pt x="34344" y="1476224"/>
                  </a:lnTo>
                  <a:cubicBezTo>
                    <a:pt x="25235" y="1476224"/>
                    <a:pt x="16500" y="1472605"/>
                    <a:pt x="10059" y="1466165"/>
                  </a:cubicBezTo>
                  <a:cubicBezTo>
                    <a:pt x="3618" y="1459724"/>
                    <a:pt x="0" y="1450988"/>
                    <a:pt x="0" y="1441880"/>
                  </a:cubicBezTo>
                  <a:lnTo>
                    <a:pt x="0" y="34344"/>
                  </a:lnTo>
                  <a:cubicBezTo>
                    <a:pt x="0" y="25235"/>
                    <a:pt x="3618" y="16500"/>
                    <a:pt x="10059" y="10059"/>
                  </a:cubicBezTo>
                  <a:cubicBezTo>
                    <a:pt x="16500" y="3618"/>
                    <a:pt x="25235" y="0"/>
                    <a:pt x="34344" y="0"/>
                  </a:cubicBezTo>
                  <a:close/>
                </a:path>
              </a:pathLst>
            </a:custGeom>
            <a:solidFill>
              <a:srgbClr val="FEFEFE"/>
            </a:solidFill>
            <a:ln w="38100" cap="rnd">
              <a:solidFill>
                <a:srgbClr val="000000"/>
              </a:solidFill>
              <a:prstDash val="solid"/>
              <a:round/>
            </a:ln>
          </p:spPr>
          <p:txBody>
            <a:bodyPr/>
            <a:lstStyle/>
            <a:p>
              <a:endParaRPr lang="ko-KR" altLang="en-US"/>
            </a:p>
          </p:txBody>
        </p:sp>
        <p:sp>
          <p:nvSpPr>
            <p:cNvPr id="5" name="TextBox 5"/>
            <p:cNvSpPr txBox="1"/>
            <p:nvPr/>
          </p:nvSpPr>
          <p:spPr>
            <a:xfrm>
              <a:off x="0" y="-47625"/>
              <a:ext cx="4274726" cy="1523849"/>
            </a:xfrm>
            <a:prstGeom prst="rect">
              <a:avLst/>
            </a:prstGeom>
          </p:spPr>
          <p:txBody>
            <a:bodyPr lIns="50800" tIns="50800" rIns="50800" bIns="50800" rtlCol="0" anchor="ctr"/>
            <a:lstStyle/>
            <a:p>
              <a:pPr algn="ctr">
                <a:lnSpc>
                  <a:spcPts val="2659"/>
                </a:lnSpc>
                <a:spcBef>
                  <a:spcPct val="0"/>
                </a:spcBef>
              </a:pPr>
              <a:endParaRPr/>
            </a:p>
          </p:txBody>
        </p:sp>
      </p:grpSp>
      <p:sp>
        <p:nvSpPr>
          <p:cNvPr id="6" name="TextBox 6"/>
          <p:cNvSpPr txBox="1"/>
          <p:nvPr/>
        </p:nvSpPr>
        <p:spPr>
          <a:xfrm>
            <a:off x="1028700" y="1976177"/>
            <a:ext cx="16230600" cy="2089150"/>
          </a:xfrm>
          <a:prstGeom prst="rect">
            <a:avLst/>
          </a:prstGeom>
        </p:spPr>
        <p:txBody>
          <a:bodyPr lIns="0" tIns="0" rIns="0" bIns="0" rtlCol="0" anchor="t">
            <a:spAutoFit/>
          </a:bodyPr>
          <a:lstStyle/>
          <a:p>
            <a:pPr algn="just">
              <a:lnSpc>
                <a:spcPts val="5599"/>
              </a:lnSpc>
              <a:spcBef>
                <a:spcPct val="0"/>
              </a:spcBef>
            </a:pPr>
            <a:r>
              <a:rPr lang="en-US" sz="3999">
                <a:solidFill>
                  <a:srgbClr val="000000"/>
                </a:solidFill>
                <a:latin typeface="Nanum Gothic"/>
                <a:ea typeface="Nanum Gothic"/>
                <a:cs typeface="Nanum Gothic"/>
                <a:sym typeface="Nanum Gothic"/>
              </a:rPr>
              <a:t>1. 나의 꿈이나 희망 직업과 연관있을 것 같은 카드를 세 장 고른 후, 해당 카드에 나만의 제목을 붙여봅시다. 또, 카드를 보고 연상되는 미래 사회의 모습을 적어 봅시다.</a:t>
            </a:r>
          </a:p>
        </p:txBody>
      </p:sp>
      <p:sp>
        <p:nvSpPr>
          <p:cNvPr id="7" name="AutoShape 7"/>
          <p:cNvSpPr/>
          <p:nvPr/>
        </p:nvSpPr>
        <p:spPr>
          <a:xfrm flipH="1">
            <a:off x="5243398" y="4238150"/>
            <a:ext cx="0" cy="5605036"/>
          </a:xfrm>
          <a:prstGeom prst="line">
            <a:avLst/>
          </a:prstGeom>
          <a:ln w="38100" cap="flat">
            <a:solidFill>
              <a:srgbClr val="000000"/>
            </a:solidFill>
            <a:prstDash val="solid"/>
            <a:headEnd type="none" w="sm" len="sm"/>
            <a:tailEnd type="none" w="sm" len="sm"/>
          </a:ln>
        </p:spPr>
        <p:txBody>
          <a:bodyPr/>
          <a:lstStyle/>
          <a:p>
            <a:endParaRPr lang="ko-KR" altLang="en-US"/>
          </a:p>
        </p:txBody>
      </p:sp>
      <p:sp>
        <p:nvSpPr>
          <p:cNvPr id="8" name="AutoShape 8"/>
          <p:cNvSpPr/>
          <p:nvPr/>
        </p:nvSpPr>
        <p:spPr>
          <a:xfrm>
            <a:off x="1028700" y="5579821"/>
            <a:ext cx="16230600" cy="0"/>
          </a:xfrm>
          <a:prstGeom prst="line">
            <a:avLst/>
          </a:prstGeom>
          <a:ln w="38100" cap="flat">
            <a:solidFill>
              <a:srgbClr val="000000"/>
            </a:solidFill>
            <a:prstDash val="solid"/>
            <a:headEnd type="none" w="sm" len="sm"/>
            <a:tailEnd type="none" w="sm" len="sm"/>
          </a:ln>
        </p:spPr>
        <p:txBody>
          <a:bodyPr/>
          <a:lstStyle/>
          <a:p>
            <a:endParaRPr lang="ko-KR" altLang="en-US"/>
          </a:p>
        </p:txBody>
      </p:sp>
      <p:sp>
        <p:nvSpPr>
          <p:cNvPr id="9" name="AutoShape 9"/>
          <p:cNvSpPr/>
          <p:nvPr/>
        </p:nvSpPr>
        <p:spPr>
          <a:xfrm>
            <a:off x="1028700" y="7019448"/>
            <a:ext cx="16230600" cy="21221"/>
          </a:xfrm>
          <a:prstGeom prst="line">
            <a:avLst/>
          </a:prstGeom>
          <a:ln w="38100" cap="flat">
            <a:solidFill>
              <a:srgbClr val="000000"/>
            </a:solidFill>
            <a:prstDash val="solid"/>
            <a:headEnd type="none" w="sm" len="sm"/>
            <a:tailEnd type="none" w="sm" len="sm"/>
          </a:ln>
        </p:spPr>
        <p:txBody>
          <a:bodyPr/>
          <a:lstStyle/>
          <a:p>
            <a:endParaRPr lang="ko-KR" altLang="en-US"/>
          </a:p>
        </p:txBody>
      </p:sp>
      <p:sp>
        <p:nvSpPr>
          <p:cNvPr id="10" name="AutoShape 10"/>
          <p:cNvSpPr/>
          <p:nvPr/>
        </p:nvSpPr>
        <p:spPr>
          <a:xfrm flipV="1">
            <a:off x="1028700" y="8457723"/>
            <a:ext cx="16230600" cy="0"/>
          </a:xfrm>
          <a:prstGeom prst="line">
            <a:avLst/>
          </a:prstGeom>
          <a:ln w="38100" cap="flat">
            <a:solidFill>
              <a:srgbClr val="000000"/>
            </a:solidFill>
            <a:prstDash val="solid"/>
            <a:headEnd type="none" w="sm" len="sm"/>
            <a:tailEnd type="none" w="sm" len="sm"/>
          </a:ln>
        </p:spPr>
        <p:txBody>
          <a:bodyPr/>
          <a:lstStyle/>
          <a:p>
            <a:endParaRPr lang="ko-KR" altLang="en-US"/>
          </a:p>
        </p:txBody>
      </p:sp>
      <p:sp>
        <p:nvSpPr>
          <p:cNvPr id="11" name="TextBox 11"/>
          <p:cNvSpPr txBox="1"/>
          <p:nvPr/>
        </p:nvSpPr>
        <p:spPr>
          <a:xfrm>
            <a:off x="2143583" y="4604695"/>
            <a:ext cx="2199815" cy="679450"/>
          </a:xfrm>
          <a:prstGeom prst="rect">
            <a:avLst/>
          </a:prstGeom>
        </p:spPr>
        <p:txBody>
          <a:bodyPr wrap="square" lIns="0" tIns="0" rIns="0" bIns="0" rtlCol="0" anchor="t">
            <a:spAutoFit/>
          </a:bodyPr>
          <a:lstStyle/>
          <a:p>
            <a:pPr algn="ctr">
              <a:lnSpc>
                <a:spcPts val="5599"/>
              </a:lnSpc>
            </a:pPr>
            <a:r>
              <a:rPr lang="en-US" sz="3999" dirty="0" err="1">
                <a:solidFill>
                  <a:srgbClr val="000000"/>
                </a:solidFill>
                <a:latin typeface="Nanum Gothic"/>
                <a:ea typeface="Nanum Gothic"/>
                <a:cs typeface="Nanum Gothic"/>
                <a:sym typeface="Nanum Gothic"/>
              </a:rPr>
              <a:t>카드</a:t>
            </a:r>
            <a:r>
              <a:rPr lang="en-US" sz="3999" dirty="0">
                <a:solidFill>
                  <a:srgbClr val="000000"/>
                </a:solidFill>
                <a:latin typeface="Nanum Gothic"/>
                <a:ea typeface="Nanum Gothic"/>
                <a:cs typeface="Nanum Gothic"/>
                <a:sym typeface="Nanum Gothic"/>
              </a:rPr>
              <a:t> </a:t>
            </a:r>
            <a:r>
              <a:rPr lang="en-US" sz="3999" dirty="0" err="1">
                <a:solidFill>
                  <a:srgbClr val="000000"/>
                </a:solidFill>
                <a:latin typeface="Nanum Gothic"/>
                <a:ea typeface="Nanum Gothic"/>
                <a:cs typeface="Nanum Gothic"/>
                <a:sym typeface="Nanum Gothic"/>
              </a:rPr>
              <a:t>제목</a:t>
            </a:r>
            <a:endParaRPr lang="en-US" sz="3999" dirty="0">
              <a:solidFill>
                <a:srgbClr val="000000"/>
              </a:solidFill>
              <a:latin typeface="Nanum Gothic"/>
              <a:ea typeface="Nanum Gothic"/>
              <a:cs typeface="Nanum Gothic"/>
              <a:sym typeface="Nanum Gothic"/>
            </a:endParaRPr>
          </a:p>
        </p:txBody>
      </p:sp>
      <p:sp>
        <p:nvSpPr>
          <p:cNvPr id="12" name="TextBox 12"/>
          <p:cNvSpPr txBox="1"/>
          <p:nvPr/>
        </p:nvSpPr>
        <p:spPr>
          <a:xfrm>
            <a:off x="5940758" y="4604695"/>
            <a:ext cx="10594641" cy="679450"/>
          </a:xfrm>
          <a:prstGeom prst="rect">
            <a:avLst/>
          </a:prstGeom>
        </p:spPr>
        <p:txBody>
          <a:bodyPr wrap="square" lIns="0" tIns="0" rIns="0" bIns="0" rtlCol="0" anchor="t">
            <a:spAutoFit/>
          </a:bodyPr>
          <a:lstStyle/>
          <a:p>
            <a:pPr algn="ctr">
              <a:lnSpc>
                <a:spcPts val="5599"/>
              </a:lnSpc>
            </a:pPr>
            <a:r>
              <a:rPr lang="en-US" sz="3999" dirty="0" err="1">
                <a:solidFill>
                  <a:srgbClr val="000000"/>
                </a:solidFill>
                <a:latin typeface="Nanum Gothic"/>
                <a:ea typeface="Nanum Gothic"/>
                <a:cs typeface="Nanum Gothic"/>
                <a:sym typeface="Nanum Gothic"/>
              </a:rPr>
              <a:t>카드를</a:t>
            </a:r>
            <a:r>
              <a:rPr lang="en-US" sz="3999" dirty="0">
                <a:solidFill>
                  <a:srgbClr val="000000"/>
                </a:solidFill>
                <a:latin typeface="Nanum Gothic"/>
                <a:ea typeface="Nanum Gothic"/>
                <a:cs typeface="Nanum Gothic"/>
                <a:sym typeface="Nanum Gothic"/>
              </a:rPr>
              <a:t> </a:t>
            </a:r>
            <a:r>
              <a:rPr lang="en-US" sz="3999" dirty="0" err="1">
                <a:solidFill>
                  <a:srgbClr val="000000"/>
                </a:solidFill>
                <a:latin typeface="Nanum Gothic"/>
                <a:ea typeface="Nanum Gothic"/>
                <a:cs typeface="Nanum Gothic"/>
                <a:sym typeface="Nanum Gothic"/>
              </a:rPr>
              <a:t>보고</a:t>
            </a:r>
            <a:r>
              <a:rPr lang="en-US" sz="3999" dirty="0">
                <a:solidFill>
                  <a:srgbClr val="000000"/>
                </a:solidFill>
                <a:latin typeface="Nanum Gothic"/>
                <a:ea typeface="Nanum Gothic"/>
                <a:cs typeface="Nanum Gothic"/>
                <a:sym typeface="Nanum Gothic"/>
              </a:rPr>
              <a:t> </a:t>
            </a:r>
            <a:r>
              <a:rPr lang="en-US" sz="3999" dirty="0" err="1">
                <a:solidFill>
                  <a:srgbClr val="000000"/>
                </a:solidFill>
                <a:latin typeface="Nanum Gothic"/>
                <a:ea typeface="Nanum Gothic"/>
                <a:cs typeface="Nanum Gothic"/>
                <a:sym typeface="Nanum Gothic"/>
              </a:rPr>
              <a:t>연상되는</a:t>
            </a:r>
            <a:r>
              <a:rPr lang="en-US" sz="3999" dirty="0">
                <a:solidFill>
                  <a:srgbClr val="000000"/>
                </a:solidFill>
                <a:latin typeface="Nanum Gothic"/>
                <a:ea typeface="Nanum Gothic"/>
                <a:cs typeface="Nanum Gothic"/>
                <a:sym typeface="Nanum Gothic"/>
              </a:rPr>
              <a:t> </a:t>
            </a:r>
            <a:r>
              <a:rPr lang="en-US" sz="3999" dirty="0" err="1">
                <a:solidFill>
                  <a:srgbClr val="000000"/>
                </a:solidFill>
                <a:latin typeface="Nanum Gothic"/>
                <a:ea typeface="Nanum Gothic"/>
                <a:cs typeface="Nanum Gothic"/>
                <a:sym typeface="Nanum Gothic"/>
              </a:rPr>
              <a:t>미래</a:t>
            </a:r>
            <a:r>
              <a:rPr lang="en-US" sz="3999" dirty="0">
                <a:solidFill>
                  <a:srgbClr val="000000"/>
                </a:solidFill>
                <a:latin typeface="Nanum Gothic"/>
                <a:ea typeface="Nanum Gothic"/>
                <a:cs typeface="Nanum Gothic"/>
                <a:sym typeface="Nanum Gothic"/>
              </a:rPr>
              <a:t> </a:t>
            </a:r>
            <a:r>
              <a:rPr lang="en-US" sz="3999" dirty="0" err="1">
                <a:solidFill>
                  <a:srgbClr val="000000"/>
                </a:solidFill>
                <a:latin typeface="Nanum Gothic"/>
                <a:ea typeface="Nanum Gothic"/>
                <a:cs typeface="Nanum Gothic"/>
                <a:sym typeface="Nanum Gothic"/>
              </a:rPr>
              <a:t>사회의</a:t>
            </a:r>
            <a:r>
              <a:rPr lang="en-US" sz="3999" dirty="0">
                <a:solidFill>
                  <a:srgbClr val="000000"/>
                </a:solidFill>
                <a:latin typeface="Nanum Gothic"/>
                <a:ea typeface="Nanum Gothic"/>
                <a:cs typeface="Nanum Gothic"/>
                <a:sym typeface="Nanum Gothic"/>
              </a:rPr>
              <a:t> </a:t>
            </a:r>
            <a:r>
              <a:rPr lang="en-US" sz="3999" dirty="0" err="1">
                <a:solidFill>
                  <a:srgbClr val="000000"/>
                </a:solidFill>
                <a:latin typeface="Nanum Gothic"/>
                <a:ea typeface="Nanum Gothic"/>
                <a:cs typeface="Nanum Gothic"/>
                <a:sym typeface="Nanum Gothic"/>
              </a:rPr>
              <a:t>모습</a:t>
            </a:r>
            <a:r>
              <a:rPr lang="en-US" sz="3999" dirty="0">
                <a:solidFill>
                  <a:srgbClr val="000000"/>
                </a:solidFill>
                <a:latin typeface="Nanum Gothic"/>
                <a:ea typeface="Nanum Gothic"/>
                <a:cs typeface="Nanum Gothic"/>
                <a:sym typeface="Nanum Gothic"/>
              </a:rPr>
              <a:t> </a:t>
            </a:r>
            <a:r>
              <a:rPr lang="en-US" sz="3999" dirty="0" err="1">
                <a:solidFill>
                  <a:srgbClr val="000000"/>
                </a:solidFill>
                <a:latin typeface="Nanum Gothic"/>
                <a:ea typeface="Nanum Gothic"/>
                <a:cs typeface="Nanum Gothic"/>
                <a:sym typeface="Nanum Gothic"/>
              </a:rPr>
              <a:t>설명하기</a:t>
            </a:r>
            <a:endParaRPr lang="en-US" sz="3999" dirty="0">
              <a:solidFill>
                <a:srgbClr val="000000"/>
              </a:solidFill>
              <a:latin typeface="Nanum Gothic"/>
              <a:ea typeface="Nanum Gothic"/>
              <a:cs typeface="Nanum Gothic"/>
              <a:sym typeface="Nanum Gothic"/>
            </a:endParaRPr>
          </a:p>
        </p:txBody>
      </p:sp>
      <p:sp>
        <p:nvSpPr>
          <p:cNvPr id="13" name="AutoShape 13"/>
          <p:cNvSpPr/>
          <p:nvPr/>
        </p:nvSpPr>
        <p:spPr>
          <a:xfrm>
            <a:off x="2143584" y="5579821"/>
            <a:ext cx="0" cy="4212222"/>
          </a:xfrm>
          <a:prstGeom prst="line">
            <a:avLst/>
          </a:prstGeom>
          <a:ln w="38100" cap="flat">
            <a:solidFill>
              <a:srgbClr val="000000"/>
            </a:solidFill>
            <a:prstDash val="solid"/>
            <a:headEnd type="none" w="sm" len="sm"/>
            <a:tailEnd type="none" w="sm" len="sm"/>
          </a:ln>
        </p:spPr>
        <p:txBody>
          <a:bodyPr/>
          <a:lstStyle/>
          <a:p>
            <a:endParaRPr lang="ko-KR" altLang="en-US"/>
          </a:p>
        </p:txBody>
      </p:sp>
      <p:sp>
        <p:nvSpPr>
          <p:cNvPr id="14" name="TextBox 14"/>
          <p:cNvSpPr txBox="1"/>
          <p:nvPr/>
        </p:nvSpPr>
        <p:spPr>
          <a:xfrm>
            <a:off x="1449219" y="5930422"/>
            <a:ext cx="307925" cy="679450"/>
          </a:xfrm>
          <a:prstGeom prst="rect">
            <a:avLst/>
          </a:prstGeom>
        </p:spPr>
        <p:txBody>
          <a:bodyPr lIns="0" tIns="0" rIns="0" bIns="0" rtlCol="0" anchor="t">
            <a:spAutoFit/>
          </a:bodyPr>
          <a:lstStyle/>
          <a:p>
            <a:pPr algn="ctr">
              <a:lnSpc>
                <a:spcPts val="5599"/>
              </a:lnSpc>
            </a:pPr>
            <a:r>
              <a:rPr lang="en-US" sz="3999">
                <a:solidFill>
                  <a:srgbClr val="000000"/>
                </a:solidFill>
                <a:latin typeface="Nanum Gothic"/>
                <a:ea typeface="Nanum Gothic"/>
                <a:cs typeface="Nanum Gothic"/>
                <a:sym typeface="Nanum Gothic"/>
              </a:rPr>
              <a:t>1</a:t>
            </a:r>
          </a:p>
        </p:txBody>
      </p:sp>
      <p:sp>
        <p:nvSpPr>
          <p:cNvPr id="15" name="TextBox 15"/>
          <p:cNvSpPr txBox="1"/>
          <p:nvPr/>
        </p:nvSpPr>
        <p:spPr>
          <a:xfrm>
            <a:off x="1449219" y="7371371"/>
            <a:ext cx="307925" cy="679450"/>
          </a:xfrm>
          <a:prstGeom prst="rect">
            <a:avLst/>
          </a:prstGeom>
        </p:spPr>
        <p:txBody>
          <a:bodyPr lIns="0" tIns="0" rIns="0" bIns="0" rtlCol="0" anchor="t">
            <a:spAutoFit/>
          </a:bodyPr>
          <a:lstStyle/>
          <a:p>
            <a:pPr algn="ctr">
              <a:lnSpc>
                <a:spcPts val="5599"/>
              </a:lnSpc>
            </a:pPr>
            <a:r>
              <a:rPr lang="en-US" sz="3999">
                <a:solidFill>
                  <a:srgbClr val="000000"/>
                </a:solidFill>
                <a:latin typeface="Nanum Gothic"/>
                <a:ea typeface="Nanum Gothic"/>
                <a:cs typeface="Nanum Gothic"/>
                <a:sym typeface="Nanum Gothic"/>
              </a:rPr>
              <a:t>2</a:t>
            </a:r>
          </a:p>
        </p:txBody>
      </p:sp>
      <p:sp>
        <p:nvSpPr>
          <p:cNvPr id="16" name="TextBox 16"/>
          <p:cNvSpPr txBox="1"/>
          <p:nvPr/>
        </p:nvSpPr>
        <p:spPr>
          <a:xfrm>
            <a:off x="1449219" y="8667273"/>
            <a:ext cx="307925" cy="679450"/>
          </a:xfrm>
          <a:prstGeom prst="rect">
            <a:avLst/>
          </a:prstGeom>
        </p:spPr>
        <p:txBody>
          <a:bodyPr lIns="0" tIns="0" rIns="0" bIns="0" rtlCol="0" anchor="t">
            <a:spAutoFit/>
          </a:bodyPr>
          <a:lstStyle/>
          <a:p>
            <a:pPr algn="ctr">
              <a:lnSpc>
                <a:spcPts val="5599"/>
              </a:lnSpc>
            </a:pPr>
            <a:r>
              <a:rPr lang="en-US" sz="3999">
                <a:solidFill>
                  <a:srgbClr val="000000"/>
                </a:solidFill>
                <a:latin typeface="Nanum Gothic"/>
                <a:ea typeface="Nanum Gothic"/>
                <a:cs typeface="Nanum Gothic"/>
                <a:sym typeface="Nanum Gothic"/>
              </a:rPr>
              <a:t>3</a:t>
            </a:r>
          </a:p>
        </p:txBody>
      </p:sp>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469626" y="198479"/>
            <a:ext cx="17348747" cy="12122437"/>
          </a:xfrm>
          <a:custGeom>
            <a:avLst/>
            <a:gdLst/>
            <a:ahLst/>
            <a:cxnLst/>
            <a:rect l="l" t="t" r="r" b="b"/>
            <a:pathLst>
              <a:path w="17348747" h="12122437">
                <a:moveTo>
                  <a:pt x="0" y="0"/>
                </a:moveTo>
                <a:lnTo>
                  <a:pt x="17348748" y="0"/>
                </a:lnTo>
                <a:lnTo>
                  <a:pt x="17348748" y="12122437"/>
                </a:lnTo>
                <a:lnTo>
                  <a:pt x="0" y="12122437"/>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3" name="Group 3"/>
          <p:cNvGrpSpPr/>
          <p:nvPr/>
        </p:nvGrpSpPr>
        <p:grpSpPr>
          <a:xfrm>
            <a:off x="1028700" y="4238150"/>
            <a:ext cx="16230600" cy="5605036"/>
            <a:chOff x="0" y="0"/>
            <a:chExt cx="4274726" cy="1476224"/>
          </a:xfrm>
        </p:grpSpPr>
        <p:sp>
          <p:nvSpPr>
            <p:cNvPr id="4" name="Freeform 4"/>
            <p:cNvSpPr/>
            <p:nvPr/>
          </p:nvSpPr>
          <p:spPr>
            <a:xfrm>
              <a:off x="0" y="0"/>
              <a:ext cx="4274726" cy="1476224"/>
            </a:xfrm>
            <a:custGeom>
              <a:avLst/>
              <a:gdLst/>
              <a:ahLst/>
              <a:cxnLst/>
              <a:rect l="l" t="t" r="r" b="b"/>
              <a:pathLst>
                <a:path w="4274726" h="1476224">
                  <a:moveTo>
                    <a:pt x="34344" y="0"/>
                  </a:moveTo>
                  <a:lnTo>
                    <a:pt x="4240382" y="0"/>
                  </a:lnTo>
                  <a:cubicBezTo>
                    <a:pt x="4249491" y="0"/>
                    <a:pt x="4258226" y="3618"/>
                    <a:pt x="4264667" y="10059"/>
                  </a:cubicBezTo>
                  <a:cubicBezTo>
                    <a:pt x="4271108" y="16500"/>
                    <a:pt x="4274726" y="25235"/>
                    <a:pt x="4274726" y="34344"/>
                  </a:cubicBezTo>
                  <a:lnTo>
                    <a:pt x="4274726" y="1441880"/>
                  </a:lnTo>
                  <a:cubicBezTo>
                    <a:pt x="4274726" y="1450988"/>
                    <a:pt x="4271108" y="1459724"/>
                    <a:pt x="4264667" y="1466165"/>
                  </a:cubicBezTo>
                  <a:cubicBezTo>
                    <a:pt x="4258226" y="1472605"/>
                    <a:pt x="4249491" y="1476224"/>
                    <a:pt x="4240382" y="1476224"/>
                  </a:cubicBezTo>
                  <a:lnTo>
                    <a:pt x="34344" y="1476224"/>
                  </a:lnTo>
                  <a:cubicBezTo>
                    <a:pt x="25235" y="1476224"/>
                    <a:pt x="16500" y="1472605"/>
                    <a:pt x="10059" y="1466165"/>
                  </a:cubicBezTo>
                  <a:cubicBezTo>
                    <a:pt x="3618" y="1459724"/>
                    <a:pt x="0" y="1450988"/>
                    <a:pt x="0" y="1441880"/>
                  </a:cubicBezTo>
                  <a:lnTo>
                    <a:pt x="0" y="34344"/>
                  </a:lnTo>
                  <a:cubicBezTo>
                    <a:pt x="0" y="25235"/>
                    <a:pt x="3618" y="16500"/>
                    <a:pt x="10059" y="10059"/>
                  </a:cubicBezTo>
                  <a:cubicBezTo>
                    <a:pt x="16500" y="3618"/>
                    <a:pt x="25235" y="0"/>
                    <a:pt x="34344" y="0"/>
                  </a:cubicBezTo>
                  <a:close/>
                </a:path>
              </a:pathLst>
            </a:custGeom>
            <a:solidFill>
              <a:srgbClr val="FEFEFE"/>
            </a:solidFill>
            <a:ln w="38100" cap="rnd">
              <a:solidFill>
                <a:srgbClr val="000000"/>
              </a:solidFill>
              <a:prstDash val="solid"/>
              <a:round/>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TextBox 5"/>
            <p:cNvSpPr txBox="1"/>
            <p:nvPr/>
          </p:nvSpPr>
          <p:spPr>
            <a:xfrm>
              <a:off x="0" y="-47625"/>
              <a:ext cx="4274726" cy="1523849"/>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6" name="TextBox 6"/>
          <p:cNvSpPr txBox="1"/>
          <p:nvPr/>
        </p:nvSpPr>
        <p:spPr>
          <a:xfrm>
            <a:off x="1028700" y="1976177"/>
            <a:ext cx="16230600" cy="2089150"/>
          </a:xfrm>
          <a:prstGeom prst="rect">
            <a:avLst/>
          </a:prstGeom>
        </p:spPr>
        <p:txBody>
          <a:bodyPr lIns="0" tIns="0" rIns="0" bIns="0" rtlCol="0" anchor="t">
            <a:spAutoFit/>
          </a:bodyPr>
          <a:lstStyle/>
          <a:p>
            <a:pPr marL="0" marR="0" lvl="0" indent="0" algn="just"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1. 나의 꿈이나 희망 직업과 연관있을 것 같은 카드를 세 장 고른 후, 해당 카드에 나만의 제목을 붙여봅시다. 또, 카드를 보고 연상되는 미래 사회의 모습을 적어 봅시다.</a:t>
            </a:r>
          </a:p>
        </p:txBody>
      </p:sp>
      <p:sp>
        <p:nvSpPr>
          <p:cNvPr id="7" name="AutoShape 7"/>
          <p:cNvSpPr/>
          <p:nvPr/>
        </p:nvSpPr>
        <p:spPr>
          <a:xfrm flipH="1">
            <a:off x="5243398" y="4238150"/>
            <a:ext cx="0" cy="5605036"/>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8" name="AutoShape 8"/>
          <p:cNvSpPr/>
          <p:nvPr/>
        </p:nvSpPr>
        <p:spPr>
          <a:xfrm>
            <a:off x="1028700" y="5579821"/>
            <a:ext cx="16230600"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9" name="AutoShape 9"/>
          <p:cNvSpPr/>
          <p:nvPr/>
        </p:nvSpPr>
        <p:spPr>
          <a:xfrm>
            <a:off x="1028700" y="7019448"/>
            <a:ext cx="16230600" cy="21221"/>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0" name="AutoShape 10"/>
          <p:cNvSpPr/>
          <p:nvPr/>
        </p:nvSpPr>
        <p:spPr>
          <a:xfrm flipV="1">
            <a:off x="1028700" y="8457723"/>
            <a:ext cx="16230600"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1" name="TextBox 11"/>
          <p:cNvSpPr txBox="1"/>
          <p:nvPr/>
        </p:nvSpPr>
        <p:spPr>
          <a:xfrm>
            <a:off x="2143583" y="4604695"/>
            <a:ext cx="2184505"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카드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제목</a:t>
            </a:r>
            <a:endPar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endParaRPr>
          </a:p>
        </p:txBody>
      </p:sp>
      <p:sp>
        <p:nvSpPr>
          <p:cNvPr id="12" name="TextBox 12"/>
          <p:cNvSpPr txBox="1"/>
          <p:nvPr/>
        </p:nvSpPr>
        <p:spPr>
          <a:xfrm>
            <a:off x="5940758" y="4604695"/>
            <a:ext cx="10670842"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카드를</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보고</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연상되는</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미래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사회의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모습</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설명하기</a:t>
            </a:r>
            <a:endPar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endParaRPr>
          </a:p>
        </p:txBody>
      </p:sp>
      <p:sp>
        <p:nvSpPr>
          <p:cNvPr id="13" name="AutoShape 13"/>
          <p:cNvSpPr/>
          <p:nvPr/>
        </p:nvSpPr>
        <p:spPr>
          <a:xfrm>
            <a:off x="2143584" y="5579821"/>
            <a:ext cx="0" cy="4212222"/>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4" name="TextBox 14"/>
          <p:cNvSpPr txBox="1"/>
          <p:nvPr/>
        </p:nvSpPr>
        <p:spPr>
          <a:xfrm>
            <a:off x="2428600" y="5569384"/>
            <a:ext cx="2619811" cy="138430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6번, </a:t>
            </a:r>
          </a:p>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F8355A"/>
                </a:solidFill>
                <a:effectLst/>
                <a:uLnTx/>
                <a:uFillTx/>
                <a:latin typeface="Nanum Gothic"/>
                <a:ea typeface="Nanum Gothic"/>
                <a:cs typeface="Nanum Gothic"/>
                <a:sym typeface="Nanum Gothic"/>
              </a:rPr>
              <a:t>로봇카</a:t>
            </a: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F8355A"/>
                </a:solidFill>
                <a:effectLst/>
                <a:uLnTx/>
                <a:uFillTx/>
                <a:latin typeface="Nanum Gothic"/>
                <a:ea typeface="Nanum Gothic"/>
                <a:cs typeface="Nanum Gothic"/>
                <a:sym typeface="Nanum Gothic"/>
              </a:rPr>
              <a:t>시티</a:t>
            </a:r>
            <a:endPar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endParaRPr>
          </a:p>
        </p:txBody>
      </p:sp>
      <p:sp>
        <p:nvSpPr>
          <p:cNvPr id="15" name="TextBox 15"/>
          <p:cNvSpPr txBox="1"/>
          <p:nvPr/>
        </p:nvSpPr>
        <p:spPr>
          <a:xfrm>
            <a:off x="2428602" y="7018946"/>
            <a:ext cx="2450710" cy="1379865"/>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24번,</a:t>
            </a:r>
          </a:p>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CCTV </a:t>
            </a:r>
            <a:r>
              <a:rPr kumimoji="0" lang="en-US" sz="3999" b="0" i="0" u="none" strike="noStrike" kern="1200" cap="none" spc="0" normalizeH="0" baseline="0" noProof="0" dirty="0" err="1">
                <a:ln>
                  <a:noFill/>
                </a:ln>
                <a:solidFill>
                  <a:srgbClr val="F8355A"/>
                </a:solidFill>
                <a:effectLst/>
                <a:uLnTx/>
                <a:uFillTx/>
                <a:latin typeface="Nanum Gothic"/>
                <a:ea typeface="Nanum Gothic"/>
                <a:cs typeface="Nanum Gothic"/>
                <a:sym typeface="Nanum Gothic"/>
              </a:rPr>
              <a:t>세상</a:t>
            </a:r>
            <a:endPar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endParaRPr>
          </a:p>
        </p:txBody>
      </p:sp>
      <p:sp>
        <p:nvSpPr>
          <p:cNvPr id="16" name="TextBox 16"/>
          <p:cNvSpPr txBox="1"/>
          <p:nvPr/>
        </p:nvSpPr>
        <p:spPr>
          <a:xfrm>
            <a:off x="2687115" y="8381523"/>
            <a:ext cx="1878062" cy="138430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70번,</a:t>
            </a:r>
          </a:p>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SNS범죄</a:t>
            </a:r>
          </a:p>
        </p:txBody>
      </p:sp>
      <p:sp>
        <p:nvSpPr>
          <p:cNvPr id="17" name="TextBox 17"/>
          <p:cNvSpPr txBox="1"/>
          <p:nvPr/>
        </p:nvSpPr>
        <p:spPr>
          <a:xfrm>
            <a:off x="1449219" y="5930422"/>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1</a:t>
            </a:r>
          </a:p>
        </p:txBody>
      </p:sp>
      <p:sp>
        <p:nvSpPr>
          <p:cNvPr id="18" name="TextBox 18"/>
          <p:cNvSpPr txBox="1"/>
          <p:nvPr/>
        </p:nvSpPr>
        <p:spPr>
          <a:xfrm>
            <a:off x="1449219" y="7371371"/>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2</a:t>
            </a:r>
          </a:p>
        </p:txBody>
      </p:sp>
      <p:sp>
        <p:nvSpPr>
          <p:cNvPr id="19" name="TextBox 19"/>
          <p:cNvSpPr txBox="1"/>
          <p:nvPr/>
        </p:nvSpPr>
        <p:spPr>
          <a:xfrm>
            <a:off x="1449219" y="8667273"/>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3</a:t>
            </a:r>
          </a:p>
        </p:txBody>
      </p:sp>
      <p:sp>
        <p:nvSpPr>
          <p:cNvPr id="20" name="TextBox 20"/>
          <p:cNvSpPr txBox="1"/>
          <p:nvPr/>
        </p:nvSpPr>
        <p:spPr>
          <a:xfrm>
            <a:off x="5438385" y="5577997"/>
            <a:ext cx="11820915"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미래 교통 수단이 발달되어 하늘을 나는 자동차와 자율 주행차, 수중 차량이 등장했다. </a:t>
            </a:r>
          </a:p>
        </p:txBody>
      </p:sp>
      <p:sp>
        <p:nvSpPr>
          <p:cNvPr id="21" name="TextBox 21"/>
          <p:cNvSpPr txBox="1"/>
          <p:nvPr/>
        </p:nvSpPr>
        <p:spPr>
          <a:xfrm>
            <a:off x="5438385" y="7021619"/>
            <a:ext cx="11820915"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CCTV가 많아져서 언제 어디서나 실시간으로 교통상황이나 사건, 사고를 모니터링 할 수 있게 됐다.</a:t>
            </a:r>
          </a:p>
        </p:txBody>
      </p:sp>
      <p:sp>
        <p:nvSpPr>
          <p:cNvPr id="22" name="TextBox 22"/>
          <p:cNvSpPr txBox="1"/>
          <p:nvPr/>
        </p:nvSpPr>
        <p:spPr>
          <a:xfrm>
            <a:off x="5438385" y="8381523"/>
            <a:ext cx="11820915"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소셜 네트워크의 발전으로 해킹, 피싱, 사이버 불링 등 온라인 범죄가 많아졌다.</a:t>
            </a:r>
          </a:p>
        </p:txBody>
      </p:sp>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469626" y="198479"/>
            <a:ext cx="17348747" cy="12122437"/>
          </a:xfrm>
          <a:custGeom>
            <a:avLst/>
            <a:gdLst/>
            <a:ahLst/>
            <a:cxnLst/>
            <a:rect l="l" t="t" r="r" b="b"/>
            <a:pathLst>
              <a:path w="17348747" h="12122437">
                <a:moveTo>
                  <a:pt x="0" y="0"/>
                </a:moveTo>
                <a:lnTo>
                  <a:pt x="17348748" y="0"/>
                </a:lnTo>
                <a:lnTo>
                  <a:pt x="17348748" y="12122437"/>
                </a:lnTo>
                <a:lnTo>
                  <a:pt x="0" y="12122437"/>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3" name="Group 3"/>
          <p:cNvGrpSpPr/>
          <p:nvPr/>
        </p:nvGrpSpPr>
        <p:grpSpPr>
          <a:xfrm>
            <a:off x="1028700" y="4238150"/>
            <a:ext cx="16230600" cy="5605036"/>
            <a:chOff x="0" y="0"/>
            <a:chExt cx="4274726" cy="1476224"/>
          </a:xfrm>
        </p:grpSpPr>
        <p:sp>
          <p:nvSpPr>
            <p:cNvPr id="4" name="Freeform 4"/>
            <p:cNvSpPr/>
            <p:nvPr/>
          </p:nvSpPr>
          <p:spPr>
            <a:xfrm>
              <a:off x="0" y="0"/>
              <a:ext cx="4274726" cy="1476224"/>
            </a:xfrm>
            <a:custGeom>
              <a:avLst/>
              <a:gdLst/>
              <a:ahLst/>
              <a:cxnLst/>
              <a:rect l="l" t="t" r="r" b="b"/>
              <a:pathLst>
                <a:path w="4274726" h="1476224">
                  <a:moveTo>
                    <a:pt x="34344" y="0"/>
                  </a:moveTo>
                  <a:lnTo>
                    <a:pt x="4240382" y="0"/>
                  </a:lnTo>
                  <a:cubicBezTo>
                    <a:pt x="4249491" y="0"/>
                    <a:pt x="4258226" y="3618"/>
                    <a:pt x="4264667" y="10059"/>
                  </a:cubicBezTo>
                  <a:cubicBezTo>
                    <a:pt x="4271108" y="16500"/>
                    <a:pt x="4274726" y="25235"/>
                    <a:pt x="4274726" y="34344"/>
                  </a:cubicBezTo>
                  <a:lnTo>
                    <a:pt x="4274726" y="1441880"/>
                  </a:lnTo>
                  <a:cubicBezTo>
                    <a:pt x="4274726" y="1450988"/>
                    <a:pt x="4271108" y="1459724"/>
                    <a:pt x="4264667" y="1466165"/>
                  </a:cubicBezTo>
                  <a:cubicBezTo>
                    <a:pt x="4258226" y="1472605"/>
                    <a:pt x="4249491" y="1476224"/>
                    <a:pt x="4240382" y="1476224"/>
                  </a:cubicBezTo>
                  <a:lnTo>
                    <a:pt x="34344" y="1476224"/>
                  </a:lnTo>
                  <a:cubicBezTo>
                    <a:pt x="25235" y="1476224"/>
                    <a:pt x="16500" y="1472605"/>
                    <a:pt x="10059" y="1466165"/>
                  </a:cubicBezTo>
                  <a:cubicBezTo>
                    <a:pt x="3618" y="1459724"/>
                    <a:pt x="0" y="1450988"/>
                    <a:pt x="0" y="1441880"/>
                  </a:cubicBezTo>
                  <a:lnTo>
                    <a:pt x="0" y="34344"/>
                  </a:lnTo>
                  <a:cubicBezTo>
                    <a:pt x="0" y="25235"/>
                    <a:pt x="3618" y="16500"/>
                    <a:pt x="10059" y="10059"/>
                  </a:cubicBezTo>
                  <a:cubicBezTo>
                    <a:pt x="16500" y="3618"/>
                    <a:pt x="25235" y="0"/>
                    <a:pt x="34344" y="0"/>
                  </a:cubicBezTo>
                  <a:close/>
                </a:path>
              </a:pathLst>
            </a:custGeom>
            <a:solidFill>
              <a:srgbClr val="FEFEFE"/>
            </a:solidFill>
            <a:ln w="38100" cap="rnd">
              <a:solidFill>
                <a:srgbClr val="000000"/>
              </a:solidFill>
              <a:prstDash val="solid"/>
              <a:round/>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TextBox 5"/>
            <p:cNvSpPr txBox="1"/>
            <p:nvPr/>
          </p:nvSpPr>
          <p:spPr>
            <a:xfrm>
              <a:off x="0" y="-47625"/>
              <a:ext cx="4274726" cy="1523849"/>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6" name="TextBox 6"/>
          <p:cNvSpPr txBox="1"/>
          <p:nvPr/>
        </p:nvSpPr>
        <p:spPr>
          <a:xfrm>
            <a:off x="1028700" y="1976177"/>
            <a:ext cx="16230600" cy="1384300"/>
          </a:xfrm>
          <a:prstGeom prst="rect">
            <a:avLst/>
          </a:prstGeom>
        </p:spPr>
        <p:txBody>
          <a:bodyPr lIns="0" tIns="0" rIns="0" bIns="0" rtlCol="0" anchor="t">
            <a:spAutoFit/>
          </a:bodyPr>
          <a:lstStyle/>
          <a:p>
            <a:pPr marL="0" marR="0" lvl="0" indent="0" algn="just"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2. 각각의 카드에서 제시하는 미래 사회에서, 나의 꿈이나 희망 직업은 어떻게 변화할까요?</a:t>
            </a:r>
          </a:p>
        </p:txBody>
      </p:sp>
      <p:sp>
        <p:nvSpPr>
          <p:cNvPr id="7" name="AutoShape 7"/>
          <p:cNvSpPr/>
          <p:nvPr/>
        </p:nvSpPr>
        <p:spPr>
          <a:xfrm flipH="1">
            <a:off x="5243398" y="4238150"/>
            <a:ext cx="0" cy="5605036"/>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8" name="AutoShape 8"/>
          <p:cNvSpPr/>
          <p:nvPr/>
        </p:nvSpPr>
        <p:spPr>
          <a:xfrm>
            <a:off x="1028700" y="5579821"/>
            <a:ext cx="16230600"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9" name="AutoShape 9"/>
          <p:cNvSpPr/>
          <p:nvPr/>
        </p:nvSpPr>
        <p:spPr>
          <a:xfrm>
            <a:off x="1028700" y="7019448"/>
            <a:ext cx="16230600" cy="21221"/>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0" name="AutoShape 10"/>
          <p:cNvSpPr/>
          <p:nvPr/>
        </p:nvSpPr>
        <p:spPr>
          <a:xfrm flipV="1">
            <a:off x="1028700" y="8457723"/>
            <a:ext cx="16230600"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1" name="TextBox 11"/>
          <p:cNvSpPr txBox="1"/>
          <p:nvPr/>
        </p:nvSpPr>
        <p:spPr>
          <a:xfrm>
            <a:off x="2143584" y="4604695"/>
            <a:ext cx="2123616"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카드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제목</a:t>
            </a:r>
            <a:endPar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endParaRPr>
          </a:p>
        </p:txBody>
      </p:sp>
      <p:sp>
        <p:nvSpPr>
          <p:cNvPr id="12" name="AutoShape 12"/>
          <p:cNvSpPr/>
          <p:nvPr/>
        </p:nvSpPr>
        <p:spPr>
          <a:xfrm>
            <a:off x="2143584" y="5579821"/>
            <a:ext cx="0" cy="4212222"/>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3" name="TextBox 13"/>
          <p:cNvSpPr txBox="1"/>
          <p:nvPr/>
        </p:nvSpPr>
        <p:spPr>
          <a:xfrm>
            <a:off x="1449219" y="5930422"/>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1</a:t>
            </a:r>
          </a:p>
        </p:txBody>
      </p:sp>
      <p:sp>
        <p:nvSpPr>
          <p:cNvPr id="14" name="TextBox 14"/>
          <p:cNvSpPr txBox="1"/>
          <p:nvPr/>
        </p:nvSpPr>
        <p:spPr>
          <a:xfrm>
            <a:off x="1449219" y="7371371"/>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2</a:t>
            </a:r>
          </a:p>
        </p:txBody>
      </p:sp>
      <p:sp>
        <p:nvSpPr>
          <p:cNvPr id="15" name="TextBox 15"/>
          <p:cNvSpPr txBox="1"/>
          <p:nvPr/>
        </p:nvSpPr>
        <p:spPr>
          <a:xfrm>
            <a:off x="1449219" y="8667273"/>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3</a:t>
            </a:r>
          </a:p>
        </p:txBody>
      </p:sp>
      <p:sp>
        <p:nvSpPr>
          <p:cNvPr id="16" name="TextBox 16"/>
          <p:cNvSpPr txBox="1"/>
          <p:nvPr/>
        </p:nvSpPr>
        <p:spPr>
          <a:xfrm>
            <a:off x="7205573" y="4604695"/>
            <a:ext cx="7958227"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나의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꿈이나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희망</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직업에서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생길</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변화</a:t>
            </a:r>
            <a:endPar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endParaRPr>
          </a:p>
        </p:txBody>
      </p:sp>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469626" y="198479"/>
            <a:ext cx="17348747" cy="12122437"/>
          </a:xfrm>
          <a:custGeom>
            <a:avLst/>
            <a:gdLst/>
            <a:ahLst/>
            <a:cxnLst/>
            <a:rect l="l" t="t" r="r" b="b"/>
            <a:pathLst>
              <a:path w="17348747" h="12122437">
                <a:moveTo>
                  <a:pt x="0" y="0"/>
                </a:moveTo>
                <a:lnTo>
                  <a:pt x="17348748" y="0"/>
                </a:lnTo>
                <a:lnTo>
                  <a:pt x="17348748" y="12122437"/>
                </a:lnTo>
                <a:lnTo>
                  <a:pt x="0" y="12122437"/>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3" name="Group 3"/>
          <p:cNvGrpSpPr/>
          <p:nvPr/>
        </p:nvGrpSpPr>
        <p:grpSpPr>
          <a:xfrm>
            <a:off x="1028700" y="4238150"/>
            <a:ext cx="16230600" cy="5605036"/>
            <a:chOff x="0" y="0"/>
            <a:chExt cx="4274726" cy="1476224"/>
          </a:xfrm>
        </p:grpSpPr>
        <p:sp>
          <p:nvSpPr>
            <p:cNvPr id="4" name="Freeform 4"/>
            <p:cNvSpPr/>
            <p:nvPr/>
          </p:nvSpPr>
          <p:spPr>
            <a:xfrm>
              <a:off x="0" y="0"/>
              <a:ext cx="4274726" cy="1476224"/>
            </a:xfrm>
            <a:custGeom>
              <a:avLst/>
              <a:gdLst/>
              <a:ahLst/>
              <a:cxnLst/>
              <a:rect l="l" t="t" r="r" b="b"/>
              <a:pathLst>
                <a:path w="4274726" h="1476224">
                  <a:moveTo>
                    <a:pt x="34344" y="0"/>
                  </a:moveTo>
                  <a:lnTo>
                    <a:pt x="4240382" y="0"/>
                  </a:lnTo>
                  <a:cubicBezTo>
                    <a:pt x="4249491" y="0"/>
                    <a:pt x="4258226" y="3618"/>
                    <a:pt x="4264667" y="10059"/>
                  </a:cubicBezTo>
                  <a:cubicBezTo>
                    <a:pt x="4271108" y="16500"/>
                    <a:pt x="4274726" y="25235"/>
                    <a:pt x="4274726" y="34344"/>
                  </a:cubicBezTo>
                  <a:lnTo>
                    <a:pt x="4274726" y="1441880"/>
                  </a:lnTo>
                  <a:cubicBezTo>
                    <a:pt x="4274726" y="1450988"/>
                    <a:pt x="4271108" y="1459724"/>
                    <a:pt x="4264667" y="1466165"/>
                  </a:cubicBezTo>
                  <a:cubicBezTo>
                    <a:pt x="4258226" y="1472605"/>
                    <a:pt x="4249491" y="1476224"/>
                    <a:pt x="4240382" y="1476224"/>
                  </a:cubicBezTo>
                  <a:lnTo>
                    <a:pt x="34344" y="1476224"/>
                  </a:lnTo>
                  <a:cubicBezTo>
                    <a:pt x="25235" y="1476224"/>
                    <a:pt x="16500" y="1472605"/>
                    <a:pt x="10059" y="1466165"/>
                  </a:cubicBezTo>
                  <a:cubicBezTo>
                    <a:pt x="3618" y="1459724"/>
                    <a:pt x="0" y="1450988"/>
                    <a:pt x="0" y="1441880"/>
                  </a:cubicBezTo>
                  <a:lnTo>
                    <a:pt x="0" y="34344"/>
                  </a:lnTo>
                  <a:cubicBezTo>
                    <a:pt x="0" y="25235"/>
                    <a:pt x="3618" y="16500"/>
                    <a:pt x="10059" y="10059"/>
                  </a:cubicBezTo>
                  <a:cubicBezTo>
                    <a:pt x="16500" y="3618"/>
                    <a:pt x="25235" y="0"/>
                    <a:pt x="34344" y="0"/>
                  </a:cubicBezTo>
                  <a:close/>
                </a:path>
              </a:pathLst>
            </a:custGeom>
            <a:solidFill>
              <a:srgbClr val="FEFEFE"/>
            </a:solidFill>
            <a:ln w="38100" cap="rnd">
              <a:solidFill>
                <a:srgbClr val="000000"/>
              </a:solidFill>
              <a:prstDash val="solid"/>
              <a:round/>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TextBox 5"/>
            <p:cNvSpPr txBox="1"/>
            <p:nvPr/>
          </p:nvSpPr>
          <p:spPr>
            <a:xfrm>
              <a:off x="0" y="-47625"/>
              <a:ext cx="4274726" cy="1523849"/>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6" name="TextBox 6"/>
          <p:cNvSpPr txBox="1"/>
          <p:nvPr/>
        </p:nvSpPr>
        <p:spPr>
          <a:xfrm>
            <a:off x="1028700" y="1976177"/>
            <a:ext cx="16230600" cy="2794000"/>
          </a:xfrm>
          <a:prstGeom prst="rect">
            <a:avLst/>
          </a:prstGeom>
        </p:spPr>
        <p:txBody>
          <a:bodyPr lIns="0" tIns="0" rIns="0" bIns="0" rtlCol="0" anchor="t">
            <a:spAutoFit/>
          </a:bodyPr>
          <a:lstStyle/>
          <a:p>
            <a:pPr marL="0" marR="0" lvl="0" indent="0" algn="just"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2. 각각의 카드에서 제시하는 미래 사회에서, 나의 꿈이나 희망 직업은 어떻게 변화할까요?</a:t>
            </a:r>
          </a:p>
          <a:p>
            <a:pPr marL="0" marR="0" lvl="0" indent="0" algn="just" defTabSz="914400" rtl="0" eaLnBrk="1" fontAlgn="auto" latinLnBrk="0" hangingPunct="1">
              <a:lnSpc>
                <a:spcPts val="5599"/>
              </a:lnSpc>
              <a:spcBef>
                <a:spcPct val="0"/>
              </a:spcBef>
              <a:spcAft>
                <a:spcPts val="0"/>
              </a:spcAft>
              <a:buClrTx/>
              <a:buSzTx/>
              <a:buFontTx/>
              <a:buNone/>
              <a:tabLst/>
              <a:defRPr/>
            </a:pPr>
            <a:endPar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endParaRPr>
          </a:p>
          <a:p>
            <a:pPr marL="0" marR="0" lvl="0" indent="0" algn="just" defTabSz="914400" rtl="0" eaLnBrk="1" fontAlgn="auto" latinLnBrk="0" hangingPunct="1">
              <a:lnSpc>
                <a:spcPts val="5599"/>
              </a:lnSpc>
              <a:spcBef>
                <a:spcPct val="0"/>
              </a:spcBef>
              <a:spcAft>
                <a:spcPts val="0"/>
              </a:spcAft>
              <a:buClrTx/>
              <a:buSzTx/>
              <a:buFontTx/>
              <a:buNone/>
              <a:tabLst/>
              <a:defRPr/>
            </a:pPr>
            <a:endPar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endParaRPr>
          </a:p>
        </p:txBody>
      </p:sp>
      <p:sp>
        <p:nvSpPr>
          <p:cNvPr id="7" name="AutoShape 7"/>
          <p:cNvSpPr/>
          <p:nvPr/>
        </p:nvSpPr>
        <p:spPr>
          <a:xfrm flipH="1">
            <a:off x="5243398" y="4238150"/>
            <a:ext cx="0" cy="5605036"/>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8" name="AutoShape 8"/>
          <p:cNvSpPr/>
          <p:nvPr/>
        </p:nvSpPr>
        <p:spPr>
          <a:xfrm>
            <a:off x="1028700" y="5579821"/>
            <a:ext cx="16230600"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9" name="AutoShape 9"/>
          <p:cNvSpPr/>
          <p:nvPr/>
        </p:nvSpPr>
        <p:spPr>
          <a:xfrm>
            <a:off x="1028700" y="7019448"/>
            <a:ext cx="16230600" cy="21221"/>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0" name="AutoShape 10"/>
          <p:cNvSpPr/>
          <p:nvPr/>
        </p:nvSpPr>
        <p:spPr>
          <a:xfrm flipV="1">
            <a:off x="1028700" y="8457723"/>
            <a:ext cx="16230600"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1" name="TextBox 11"/>
          <p:cNvSpPr txBox="1"/>
          <p:nvPr/>
        </p:nvSpPr>
        <p:spPr>
          <a:xfrm>
            <a:off x="2143584" y="4604695"/>
            <a:ext cx="2199816" cy="66172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카드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제목</a:t>
            </a:r>
            <a:endPar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endParaRPr>
          </a:p>
        </p:txBody>
      </p:sp>
      <p:sp>
        <p:nvSpPr>
          <p:cNvPr id="12" name="TextBox 12"/>
          <p:cNvSpPr txBox="1"/>
          <p:nvPr/>
        </p:nvSpPr>
        <p:spPr>
          <a:xfrm>
            <a:off x="7205573" y="4604695"/>
            <a:ext cx="8110626"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나의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꿈이나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희망</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직업에서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생길</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변화</a:t>
            </a:r>
            <a:endPar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endParaRPr>
          </a:p>
        </p:txBody>
      </p:sp>
      <p:sp>
        <p:nvSpPr>
          <p:cNvPr id="13" name="AutoShape 13"/>
          <p:cNvSpPr/>
          <p:nvPr/>
        </p:nvSpPr>
        <p:spPr>
          <a:xfrm>
            <a:off x="2143584" y="5579821"/>
            <a:ext cx="0" cy="4212222"/>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4" name="TextBox 14"/>
          <p:cNvSpPr txBox="1"/>
          <p:nvPr/>
        </p:nvSpPr>
        <p:spPr>
          <a:xfrm>
            <a:off x="2251680" y="5567547"/>
            <a:ext cx="2814796" cy="138430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6번, </a:t>
            </a:r>
          </a:p>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F8355A"/>
                </a:solidFill>
                <a:effectLst/>
                <a:uLnTx/>
                <a:uFillTx/>
                <a:latin typeface="Nanum Gothic"/>
                <a:ea typeface="Nanum Gothic"/>
                <a:cs typeface="Nanum Gothic"/>
                <a:sym typeface="Nanum Gothic"/>
              </a:rPr>
              <a:t>로봇카</a:t>
            </a: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F8355A"/>
                </a:solidFill>
                <a:effectLst/>
                <a:uLnTx/>
                <a:uFillTx/>
                <a:latin typeface="Nanum Gothic"/>
                <a:ea typeface="Nanum Gothic"/>
                <a:cs typeface="Nanum Gothic"/>
                <a:sym typeface="Nanum Gothic"/>
              </a:rPr>
              <a:t>시티</a:t>
            </a:r>
            <a:endPar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endParaRPr>
          </a:p>
        </p:txBody>
      </p:sp>
      <p:sp>
        <p:nvSpPr>
          <p:cNvPr id="15" name="TextBox 15"/>
          <p:cNvSpPr txBox="1"/>
          <p:nvPr/>
        </p:nvSpPr>
        <p:spPr>
          <a:xfrm>
            <a:off x="2340140" y="7018946"/>
            <a:ext cx="2814797" cy="138430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24번,</a:t>
            </a:r>
          </a:p>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CCTV </a:t>
            </a:r>
            <a:r>
              <a:rPr kumimoji="0" lang="en-US" sz="3999" b="0" i="0" u="none" strike="noStrike" kern="1200" cap="none" spc="0" normalizeH="0" baseline="0" noProof="0" dirty="0" err="1">
                <a:ln>
                  <a:noFill/>
                </a:ln>
                <a:solidFill>
                  <a:srgbClr val="F8355A"/>
                </a:solidFill>
                <a:effectLst/>
                <a:uLnTx/>
                <a:uFillTx/>
                <a:latin typeface="Nanum Gothic"/>
                <a:ea typeface="Nanum Gothic"/>
                <a:cs typeface="Nanum Gothic"/>
                <a:sym typeface="Nanum Gothic"/>
              </a:rPr>
              <a:t>세상</a:t>
            </a:r>
            <a:endPar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endParaRPr>
          </a:p>
        </p:txBody>
      </p:sp>
      <p:sp>
        <p:nvSpPr>
          <p:cNvPr id="16" name="TextBox 16"/>
          <p:cNvSpPr txBox="1"/>
          <p:nvPr/>
        </p:nvSpPr>
        <p:spPr>
          <a:xfrm>
            <a:off x="2687115" y="8381523"/>
            <a:ext cx="1878062" cy="138430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70번,</a:t>
            </a:r>
          </a:p>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SNS범죄</a:t>
            </a:r>
          </a:p>
        </p:txBody>
      </p:sp>
      <p:sp>
        <p:nvSpPr>
          <p:cNvPr id="17" name="TextBox 17"/>
          <p:cNvSpPr txBox="1"/>
          <p:nvPr/>
        </p:nvSpPr>
        <p:spPr>
          <a:xfrm>
            <a:off x="1449219" y="5930422"/>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1</a:t>
            </a:r>
          </a:p>
        </p:txBody>
      </p:sp>
      <p:sp>
        <p:nvSpPr>
          <p:cNvPr id="18" name="TextBox 18"/>
          <p:cNvSpPr txBox="1"/>
          <p:nvPr/>
        </p:nvSpPr>
        <p:spPr>
          <a:xfrm>
            <a:off x="1449219" y="7371371"/>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2</a:t>
            </a:r>
          </a:p>
        </p:txBody>
      </p:sp>
      <p:sp>
        <p:nvSpPr>
          <p:cNvPr id="19" name="TextBox 19"/>
          <p:cNvSpPr txBox="1"/>
          <p:nvPr/>
        </p:nvSpPr>
        <p:spPr>
          <a:xfrm>
            <a:off x="1449219" y="8667273"/>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3</a:t>
            </a:r>
          </a:p>
        </p:txBody>
      </p:sp>
      <p:sp>
        <p:nvSpPr>
          <p:cNvPr id="20" name="TextBox 20"/>
          <p:cNvSpPr txBox="1"/>
          <p:nvPr/>
        </p:nvSpPr>
        <p:spPr>
          <a:xfrm>
            <a:off x="5438385" y="5577997"/>
            <a:ext cx="11820915"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교통 경찰의 역할이 넓어져서, 공중에 떠다니는 자동차를 드론으로 단속한다.</a:t>
            </a:r>
          </a:p>
        </p:txBody>
      </p:sp>
      <p:sp>
        <p:nvSpPr>
          <p:cNvPr id="21" name="TextBox 21"/>
          <p:cNvSpPr txBox="1"/>
          <p:nvPr/>
        </p:nvSpPr>
        <p:spPr>
          <a:xfrm>
            <a:off x="5438385" y="7021619"/>
            <a:ext cx="11820915"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교통 혼잡에 실시간으로 대응하고, 사건이나 사고가 발생하면 원격으로 해결을 도와주는 부서가 생긴다. </a:t>
            </a:r>
          </a:p>
        </p:txBody>
      </p:sp>
      <p:sp>
        <p:nvSpPr>
          <p:cNvPr id="22" name="TextBox 22"/>
          <p:cNvSpPr txBox="1"/>
          <p:nvPr/>
        </p:nvSpPr>
        <p:spPr>
          <a:xfrm>
            <a:off x="5438385" y="8381523"/>
            <a:ext cx="11820915" cy="1379865"/>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ko-KR" alt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온라인 범죄 전문 수사팀의 역할과 규모가 확대된다</a:t>
            </a:r>
            <a:r>
              <a:rPr kumimoji="0" lang="en-US" altLang="ko-KR"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 </a:t>
            </a:r>
          </a:p>
          <a:p>
            <a:pPr marL="0" marR="0" lvl="0" indent="0" algn="l" defTabSz="914400" rtl="0" eaLnBrk="1" fontAlgn="auto" latinLnBrk="0" hangingPunct="1">
              <a:lnSpc>
                <a:spcPts val="5599"/>
              </a:lnSpc>
              <a:spcBef>
                <a:spcPts val="0"/>
              </a:spcBef>
              <a:spcAft>
                <a:spcPts val="0"/>
              </a:spcAft>
              <a:buClrTx/>
              <a:buSzTx/>
              <a:buFontTx/>
              <a:buNone/>
              <a:tabLst/>
              <a:defRPr/>
            </a:pPr>
            <a:r>
              <a:rPr lang="ko-KR" altLang="en-US" sz="3999" dirty="0">
                <a:solidFill>
                  <a:srgbClr val="F8355A"/>
                </a:solidFill>
                <a:latin typeface="Nanum Gothic"/>
                <a:ea typeface="Nanum Gothic"/>
                <a:cs typeface="Nanum Gothic"/>
                <a:sym typeface="Nanum Gothic"/>
              </a:rPr>
              <a:t>보이스피싱 예방 교육이 전문적으로 실시된다</a:t>
            </a:r>
            <a:r>
              <a:rPr lang="en-US" altLang="ko-KR" sz="3999" dirty="0">
                <a:solidFill>
                  <a:srgbClr val="F8355A"/>
                </a:solidFill>
                <a:latin typeface="Nanum Gothic"/>
                <a:ea typeface="Nanum Gothic"/>
                <a:cs typeface="Nanum Gothic"/>
                <a:sym typeface="Nanum Gothic"/>
              </a:rPr>
              <a:t>.</a:t>
            </a:r>
            <a:endPar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endParaRPr>
          </a:p>
        </p:txBody>
      </p:sp>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reeform 2"/>
          <p:cNvSpPr/>
          <p:nvPr/>
        </p:nvSpPr>
        <p:spPr>
          <a:xfrm>
            <a:off x="469626" y="198479"/>
            <a:ext cx="17348747" cy="12122437"/>
          </a:xfrm>
          <a:custGeom>
            <a:avLst/>
            <a:gdLst/>
            <a:ahLst/>
            <a:cxnLst/>
            <a:rect l="l" t="t" r="r" b="b"/>
            <a:pathLst>
              <a:path w="17348747" h="12122437">
                <a:moveTo>
                  <a:pt x="0" y="0"/>
                </a:moveTo>
                <a:lnTo>
                  <a:pt x="17348748" y="0"/>
                </a:lnTo>
                <a:lnTo>
                  <a:pt x="17348748" y="12122437"/>
                </a:lnTo>
                <a:lnTo>
                  <a:pt x="0" y="12122437"/>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3" name="Group 3"/>
          <p:cNvGrpSpPr/>
          <p:nvPr/>
        </p:nvGrpSpPr>
        <p:grpSpPr>
          <a:xfrm>
            <a:off x="1028700" y="4238150"/>
            <a:ext cx="16230600" cy="5605036"/>
            <a:chOff x="0" y="0"/>
            <a:chExt cx="4274726" cy="1476224"/>
          </a:xfrm>
        </p:grpSpPr>
        <p:sp>
          <p:nvSpPr>
            <p:cNvPr id="4" name="Freeform 4"/>
            <p:cNvSpPr/>
            <p:nvPr/>
          </p:nvSpPr>
          <p:spPr>
            <a:xfrm>
              <a:off x="0" y="0"/>
              <a:ext cx="4274726" cy="1476224"/>
            </a:xfrm>
            <a:custGeom>
              <a:avLst/>
              <a:gdLst/>
              <a:ahLst/>
              <a:cxnLst/>
              <a:rect l="l" t="t" r="r" b="b"/>
              <a:pathLst>
                <a:path w="4274726" h="1476224">
                  <a:moveTo>
                    <a:pt x="34344" y="0"/>
                  </a:moveTo>
                  <a:lnTo>
                    <a:pt x="4240382" y="0"/>
                  </a:lnTo>
                  <a:cubicBezTo>
                    <a:pt x="4249491" y="0"/>
                    <a:pt x="4258226" y="3618"/>
                    <a:pt x="4264667" y="10059"/>
                  </a:cubicBezTo>
                  <a:cubicBezTo>
                    <a:pt x="4271108" y="16500"/>
                    <a:pt x="4274726" y="25235"/>
                    <a:pt x="4274726" y="34344"/>
                  </a:cubicBezTo>
                  <a:lnTo>
                    <a:pt x="4274726" y="1441880"/>
                  </a:lnTo>
                  <a:cubicBezTo>
                    <a:pt x="4274726" y="1450988"/>
                    <a:pt x="4271108" y="1459724"/>
                    <a:pt x="4264667" y="1466165"/>
                  </a:cubicBezTo>
                  <a:cubicBezTo>
                    <a:pt x="4258226" y="1472605"/>
                    <a:pt x="4249491" y="1476224"/>
                    <a:pt x="4240382" y="1476224"/>
                  </a:cubicBezTo>
                  <a:lnTo>
                    <a:pt x="34344" y="1476224"/>
                  </a:lnTo>
                  <a:cubicBezTo>
                    <a:pt x="25235" y="1476224"/>
                    <a:pt x="16500" y="1472605"/>
                    <a:pt x="10059" y="1466165"/>
                  </a:cubicBezTo>
                  <a:cubicBezTo>
                    <a:pt x="3618" y="1459724"/>
                    <a:pt x="0" y="1450988"/>
                    <a:pt x="0" y="1441880"/>
                  </a:cubicBezTo>
                  <a:lnTo>
                    <a:pt x="0" y="34344"/>
                  </a:lnTo>
                  <a:cubicBezTo>
                    <a:pt x="0" y="25235"/>
                    <a:pt x="3618" y="16500"/>
                    <a:pt x="10059" y="10059"/>
                  </a:cubicBezTo>
                  <a:cubicBezTo>
                    <a:pt x="16500" y="3618"/>
                    <a:pt x="25235" y="0"/>
                    <a:pt x="34344" y="0"/>
                  </a:cubicBezTo>
                  <a:close/>
                </a:path>
              </a:pathLst>
            </a:custGeom>
            <a:solidFill>
              <a:srgbClr val="FEFEFE"/>
            </a:solidFill>
            <a:ln w="38100" cap="rnd">
              <a:solidFill>
                <a:srgbClr val="000000"/>
              </a:solidFill>
              <a:prstDash val="solid"/>
              <a:round/>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TextBox 5"/>
            <p:cNvSpPr txBox="1"/>
            <p:nvPr/>
          </p:nvSpPr>
          <p:spPr>
            <a:xfrm>
              <a:off x="0" y="-47625"/>
              <a:ext cx="4274726" cy="1523849"/>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6" name="TextBox 6"/>
          <p:cNvSpPr txBox="1"/>
          <p:nvPr/>
        </p:nvSpPr>
        <p:spPr>
          <a:xfrm>
            <a:off x="1028700" y="1976177"/>
            <a:ext cx="16230600" cy="2794000"/>
          </a:xfrm>
          <a:prstGeom prst="rect">
            <a:avLst/>
          </a:prstGeom>
        </p:spPr>
        <p:txBody>
          <a:bodyPr lIns="0" tIns="0" rIns="0" bIns="0" rtlCol="0" anchor="t">
            <a:spAutoFit/>
          </a:bodyPr>
          <a:lstStyle/>
          <a:p>
            <a:pPr marL="0" marR="0" lvl="0" indent="0" algn="just"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3. 각각의 카드에서 제시하는 미래 사회에서 줄어들거나 새롭게 등장할 직업에는 무엇이 있을까요?</a:t>
            </a:r>
          </a:p>
          <a:p>
            <a:pPr marL="0" marR="0" lvl="0" indent="0" algn="just" defTabSz="914400" rtl="0" eaLnBrk="1" fontAlgn="auto" latinLnBrk="0" hangingPunct="1">
              <a:lnSpc>
                <a:spcPts val="5599"/>
              </a:lnSpc>
              <a:spcBef>
                <a:spcPct val="0"/>
              </a:spcBef>
              <a:spcAft>
                <a:spcPts val="0"/>
              </a:spcAft>
              <a:buClrTx/>
              <a:buSzTx/>
              <a:buFontTx/>
              <a:buNone/>
              <a:tabLst/>
              <a:defRPr/>
            </a:pPr>
            <a:endPar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endParaRPr>
          </a:p>
          <a:p>
            <a:pPr marL="0" marR="0" lvl="0" indent="0" algn="just" defTabSz="914400" rtl="0" eaLnBrk="1" fontAlgn="auto" latinLnBrk="0" hangingPunct="1">
              <a:lnSpc>
                <a:spcPts val="5599"/>
              </a:lnSpc>
              <a:spcBef>
                <a:spcPct val="0"/>
              </a:spcBef>
              <a:spcAft>
                <a:spcPts val="0"/>
              </a:spcAft>
              <a:buClrTx/>
              <a:buSzTx/>
              <a:buFontTx/>
              <a:buNone/>
              <a:tabLst/>
              <a:defRPr/>
            </a:pPr>
            <a:endPar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endParaRPr>
          </a:p>
        </p:txBody>
      </p:sp>
      <p:sp>
        <p:nvSpPr>
          <p:cNvPr id="7" name="AutoShape 7"/>
          <p:cNvSpPr/>
          <p:nvPr/>
        </p:nvSpPr>
        <p:spPr>
          <a:xfrm flipH="1">
            <a:off x="5243398" y="4238150"/>
            <a:ext cx="0" cy="5605036"/>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8" name="AutoShape 8"/>
          <p:cNvSpPr/>
          <p:nvPr/>
        </p:nvSpPr>
        <p:spPr>
          <a:xfrm>
            <a:off x="1028700" y="5579821"/>
            <a:ext cx="16230600"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9" name="AutoShape 9"/>
          <p:cNvSpPr/>
          <p:nvPr/>
        </p:nvSpPr>
        <p:spPr>
          <a:xfrm>
            <a:off x="1028700" y="7019448"/>
            <a:ext cx="16230600" cy="21221"/>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0" name="AutoShape 10"/>
          <p:cNvSpPr/>
          <p:nvPr/>
        </p:nvSpPr>
        <p:spPr>
          <a:xfrm flipV="1">
            <a:off x="1028700" y="8457723"/>
            <a:ext cx="16230600"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1" name="TextBox 11"/>
          <p:cNvSpPr txBox="1"/>
          <p:nvPr/>
        </p:nvSpPr>
        <p:spPr>
          <a:xfrm>
            <a:off x="2143583" y="4604695"/>
            <a:ext cx="2123615"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카드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제목</a:t>
            </a:r>
            <a:endPar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endParaRPr>
          </a:p>
        </p:txBody>
      </p:sp>
      <p:sp>
        <p:nvSpPr>
          <p:cNvPr id="12" name="AutoShape 12"/>
          <p:cNvSpPr/>
          <p:nvPr/>
        </p:nvSpPr>
        <p:spPr>
          <a:xfrm>
            <a:off x="2143584" y="5579821"/>
            <a:ext cx="0" cy="4212222"/>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3" name="TextBox 13"/>
          <p:cNvSpPr txBox="1"/>
          <p:nvPr/>
        </p:nvSpPr>
        <p:spPr>
          <a:xfrm>
            <a:off x="1449219" y="5930422"/>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1</a:t>
            </a:r>
          </a:p>
        </p:txBody>
      </p:sp>
      <p:sp>
        <p:nvSpPr>
          <p:cNvPr id="14" name="TextBox 14"/>
          <p:cNvSpPr txBox="1"/>
          <p:nvPr/>
        </p:nvSpPr>
        <p:spPr>
          <a:xfrm>
            <a:off x="1449219" y="7371371"/>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2</a:t>
            </a:r>
          </a:p>
        </p:txBody>
      </p:sp>
      <p:sp>
        <p:nvSpPr>
          <p:cNvPr id="15" name="TextBox 15"/>
          <p:cNvSpPr txBox="1"/>
          <p:nvPr/>
        </p:nvSpPr>
        <p:spPr>
          <a:xfrm>
            <a:off x="1449219" y="8667273"/>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3</a:t>
            </a:r>
          </a:p>
        </p:txBody>
      </p:sp>
      <p:sp>
        <p:nvSpPr>
          <p:cNvPr id="16" name="TextBox 16"/>
          <p:cNvSpPr txBox="1"/>
          <p:nvPr/>
        </p:nvSpPr>
        <p:spPr>
          <a:xfrm>
            <a:off x="7825293" y="4604695"/>
            <a:ext cx="6805103"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사라지거나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새롭게</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등장할</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직업</a:t>
            </a:r>
            <a:endPar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endParaRPr>
          </a:p>
        </p:txBody>
      </p:sp>
    </p:spTree>
    <p:extLst>
      <p:ext uri="{BB962C8B-B14F-4D97-AF65-F5344CB8AC3E}">
        <p14:creationId xmlns:p14="http://schemas.microsoft.com/office/powerpoint/2010/main" val="2398307051"/>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469626" y="238416"/>
            <a:ext cx="17348747" cy="12122437"/>
          </a:xfrm>
          <a:custGeom>
            <a:avLst/>
            <a:gdLst/>
            <a:ahLst/>
            <a:cxnLst/>
            <a:rect l="l" t="t" r="r" b="b"/>
            <a:pathLst>
              <a:path w="17348747" h="12122437">
                <a:moveTo>
                  <a:pt x="0" y="0"/>
                </a:moveTo>
                <a:lnTo>
                  <a:pt x="17348748" y="0"/>
                </a:lnTo>
                <a:lnTo>
                  <a:pt x="17348748" y="12122437"/>
                </a:lnTo>
                <a:lnTo>
                  <a:pt x="0" y="12122437"/>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3" name="Group 3"/>
          <p:cNvGrpSpPr/>
          <p:nvPr/>
        </p:nvGrpSpPr>
        <p:grpSpPr>
          <a:xfrm>
            <a:off x="1028700" y="4238150"/>
            <a:ext cx="16230600" cy="5605036"/>
            <a:chOff x="0" y="0"/>
            <a:chExt cx="4274726" cy="1476224"/>
          </a:xfrm>
        </p:grpSpPr>
        <p:sp>
          <p:nvSpPr>
            <p:cNvPr id="4" name="Freeform 4"/>
            <p:cNvSpPr/>
            <p:nvPr/>
          </p:nvSpPr>
          <p:spPr>
            <a:xfrm>
              <a:off x="0" y="0"/>
              <a:ext cx="4274726" cy="1476224"/>
            </a:xfrm>
            <a:custGeom>
              <a:avLst/>
              <a:gdLst/>
              <a:ahLst/>
              <a:cxnLst/>
              <a:rect l="l" t="t" r="r" b="b"/>
              <a:pathLst>
                <a:path w="4274726" h="1476224">
                  <a:moveTo>
                    <a:pt x="34344" y="0"/>
                  </a:moveTo>
                  <a:lnTo>
                    <a:pt x="4240382" y="0"/>
                  </a:lnTo>
                  <a:cubicBezTo>
                    <a:pt x="4249491" y="0"/>
                    <a:pt x="4258226" y="3618"/>
                    <a:pt x="4264667" y="10059"/>
                  </a:cubicBezTo>
                  <a:cubicBezTo>
                    <a:pt x="4271108" y="16500"/>
                    <a:pt x="4274726" y="25235"/>
                    <a:pt x="4274726" y="34344"/>
                  </a:cubicBezTo>
                  <a:lnTo>
                    <a:pt x="4274726" y="1441880"/>
                  </a:lnTo>
                  <a:cubicBezTo>
                    <a:pt x="4274726" y="1450988"/>
                    <a:pt x="4271108" y="1459724"/>
                    <a:pt x="4264667" y="1466165"/>
                  </a:cubicBezTo>
                  <a:cubicBezTo>
                    <a:pt x="4258226" y="1472605"/>
                    <a:pt x="4249491" y="1476224"/>
                    <a:pt x="4240382" y="1476224"/>
                  </a:cubicBezTo>
                  <a:lnTo>
                    <a:pt x="34344" y="1476224"/>
                  </a:lnTo>
                  <a:cubicBezTo>
                    <a:pt x="25235" y="1476224"/>
                    <a:pt x="16500" y="1472605"/>
                    <a:pt x="10059" y="1466165"/>
                  </a:cubicBezTo>
                  <a:cubicBezTo>
                    <a:pt x="3618" y="1459724"/>
                    <a:pt x="0" y="1450988"/>
                    <a:pt x="0" y="1441880"/>
                  </a:cubicBezTo>
                  <a:lnTo>
                    <a:pt x="0" y="34344"/>
                  </a:lnTo>
                  <a:cubicBezTo>
                    <a:pt x="0" y="25235"/>
                    <a:pt x="3618" y="16500"/>
                    <a:pt x="10059" y="10059"/>
                  </a:cubicBezTo>
                  <a:cubicBezTo>
                    <a:pt x="16500" y="3618"/>
                    <a:pt x="25235" y="0"/>
                    <a:pt x="34344" y="0"/>
                  </a:cubicBezTo>
                  <a:close/>
                </a:path>
              </a:pathLst>
            </a:custGeom>
            <a:solidFill>
              <a:srgbClr val="FEFEFE"/>
            </a:solidFill>
            <a:ln w="38100" cap="rnd">
              <a:solidFill>
                <a:srgbClr val="000000"/>
              </a:solidFill>
              <a:prstDash val="solid"/>
              <a:round/>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TextBox 5"/>
            <p:cNvSpPr txBox="1"/>
            <p:nvPr/>
          </p:nvSpPr>
          <p:spPr>
            <a:xfrm>
              <a:off x="0" y="-47625"/>
              <a:ext cx="4274726" cy="1523849"/>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6" name="TextBox 6"/>
          <p:cNvSpPr txBox="1"/>
          <p:nvPr/>
        </p:nvSpPr>
        <p:spPr>
          <a:xfrm>
            <a:off x="1028700" y="1976177"/>
            <a:ext cx="16230600" cy="1384300"/>
          </a:xfrm>
          <a:prstGeom prst="rect">
            <a:avLst/>
          </a:prstGeom>
        </p:spPr>
        <p:txBody>
          <a:bodyPr lIns="0" tIns="0" rIns="0" bIns="0" rtlCol="0" anchor="t">
            <a:spAutoFit/>
          </a:bodyPr>
          <a:lstStyle/>
          <a:p>
            <a:pPr marL="0" marR="0" lvl="0" indent="0" algn="just"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3. 각각의 카드에서 제시하는 미래 사회에서 줄어들거나 새롭게 등장할 직업에는 무엇이 있을까요?</a:t>
            </a:r>
          </a:p>
        </p:txBody>
      </p:sp>
      <p:sp>
        <p:nvSpPr>
          <p:cNvPr id="7" name="AutoShape 7"/>
          <p:cNvSpPr/>
          <p:nvPr/>
        </p:nvSpPr>
        <p:spPr>
          <a:xfrm flipH="1">
            <a:off x="5243398" y="4238150"/>
            <a:ext cx="0" cy="5605036"/>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8" name="AutoShape 8"/>
          <p:cNvSpPr/>
          <p:nvPr/>
        </p:nvSpPr>
        <p:spPr>
          <a:xfrm>
            <a:off x="1028700" y="5579821"/>
            <a:ext cx="16230600"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9" name="AutoShape 9"/>
          <p:cNvSpPr/>
          <p:nvPr/>
        </p:nvSpPr>
        <p:spPr>
          <a:xfrm>
            <a:off x="1028700" y="7019448"/>
            <a:ext cx="16230600" cy="21221"/>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0" name="AutoShape 10"/>
          <p:cNvSpPr/>
          <p:nvPr/>
        </p:nvSpPr>
        <p:spPr>
          <a:xfrm flipV="1">
            <a:off x="1028700" y="8457723"/>
            <a:ext cx="16230600"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1" name="TextBox 11"/>
          <p:cNvSpPr txBox="1"/>
          <p:nvPr/>
        </p:nvSpPr>
        <p:spPr>
          <a:xfrm>
            <a:off x="2143584" y="4604695"/>
            <a:ext cx="2199816"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카드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제목</a:t>
            </a:r>
            <a:endPar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endParaRPr>
          </a:p>
        </p:txBody>
      </p:sp>
      <p:sp>
        <p:nvSpPr>
          <p:cNvPr id="12" name="AutoShape 12"/>
          <p:cNvSpPr/>
          <p:nvPr/>
        </p:nvSpPr>
        <p:spPr>
          <a:xfrm>
            <a:off x="2143584" y="5579821"/>
            <a:ext cx="0" cy="4212222"/>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3" name="TextBox 13"/>
          <p:cNvSpPr txBox="1"/>
          <p:nvPr/>
        </p:nvSpPr>
        <p:spPr>
          <a:xfrm>
            <a:off x="2263041" y="5557283"/>
            <a:ext cx="2785371" cy="138430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6번, </a:t>
            </a:r>
          </a:p>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F8355A"/>
                </a:solidFill>
                <a:effectLst/>
                <a:uLnTx/>
                <a:uFillTx/>
                <a:latin typeface="Nanum Gothic"/>
                <a:ea typeface="Nanum Gothic"/>
                <a:cs typeface="Nanum Gothic"/>
                <a:sym typeface="Nanum Gothic"/>
              </a:rPr>
              <a:t>로봇카</a:t>
            </a: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F8355A"/>
                </a:solidFill>
                <a:effectLst/>
                <a:uLnTx/>
                <a:uFillTx/>
                <a:latin typeface="Nanum Gothic"/>
                <a:ea typeface="Nanum Gothic"/>
                <a:cs typeface="Nanum Gothic"/>
                <a:sym typeface="Nanum Gothic"/>
              </a:rPr>
              <a:t>시티</a:t>
            </a:r>
            <a:endPar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endParaRPr>
          </a:p>
        </p:txBody>
      </p:sp>
      <p:sp>
        <p:nvSpPr>
          <p:cNvPr id="14" name="TextBox 14"/>
          <p:cNvSpPr txBox="1"/>
          <p:nvPr/>
        </p:nvSpPr>
        <p:spPr>
          <a:xfrm>
            <a:off x="2428601" y="7018946"/>
            <a:ext cx="2619811" cy="138430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24번,</a:t>
            </a:r>
          </a:p>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CCTV </a:t>
            </a:r>
            <a:r>
              <a:rPr kumimoji="0" lang="en-US" sz="3999" b="0" i="0" u="none" strike="noStrike" kern="1200" cap="none" spc="0" normalizeH="0" baseline="0" noProof="0" dirty="0" err="1">
                <a:ln>
                  <a:noFill/>
                </a:ln>
                <a:solidFill>
                  <a:srgbClr val="F8355A"/>
                </a:solidFill>
                <a:effectLst/>
                <a:uLnTx/>
                <a:uFillTx/>
                <a:latin typeface="Nanum Gothic"/>
                <a:ea typeface="Nanum Gothic"/>
                <a:cs typeface="Nanum Gothic"/>
                <a:sym typeface="Nanum Gothic"/>
              </a:rPr>
              <a:t>세상</a:t>
            </a:r>
            <a:endPar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endParaRPr>
          </a:p>
        </p:txBody>
      </p:sp>
      <p:sp>
        <p:nvSpPr>
          <p:cNvPr id="15" name="TextBox 15"/>
          <p:cNvSpPr txBox="1"/>
          <p:nvPr/>
        </p:nvSpPr>
        <p:spPr>
          <a:xfrm>
            <a:off x="2687115" y="8381523"/>
            <a:ext cx="1878062" cy="138430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70번,</a:t>
            </a:r>
          </a:p>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SNS범죄</a:t>
            </a:r>
          </a:p>
        </p:txBody>
      </p:sp>
      <p:sp>
        <p:nvSpPr>
          <p:cNvPr id="16" name="TextBox 16"/>
          <p:cNvSpPr txBox="1"/>
          <p:nvPr/>
        </p:nvSpPr>
        <p:spPr>
          <a:xfrm>
            <a:off x="1449219" y="5930422"/>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1</a:t>
            </a:r>
          </a:p>
        </p:txBody>
      </p:sp>
      <p:sp>
        <p:nvSpPr>
          <p:cNvPr id="17" name="TextBox 17"/>
          <p:cNvSpPr txBox="1"/>
          <p:nvPr/>
        </p:nvSpPr>
        <p:spPr>
          <a:xfrm>
            <a:off x="1449219" y="7371371"/>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2</a:t>
            </a:r>
          </a:p>
        </p:txBody>
      </p:sp>
      <p:sp>
        <p:nvSpPr>
          <p:cNvPr id="18" name="TextBox 18"/>
          <p:cNvSpPr txBox="1"/>
          <p:nvPr/>
        </p:nvSpPr>
        <p:spPr>
          <a:xfrm>
            <a:off x="1449219" y="8667273"/>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3</a:t>
            </a:r>
          </a:p>
        </p:txBody>
      </p:sp>
      <p:sp>
        <p:nvSpPr>
          <p:cNvPr id="19" name="TextBox 19"/>
          <p:cNvSpPr txBox="1"/>
          <p:nvPr/>
        </p:nvSpPr>
        <p:spPr>
          <a:xfrm>
            <a:off x="7825293" y="4604695"/>
            <a:ext cx="6805103"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사라지거나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새롭게</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등장할</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직업</a:t>
            </a:r>
            <a:endPar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endParaRPr>
          </a:p>
        </p:txBody>
      </p:sp>
      <p:sp>
        <p:nvSpPr>
          <p:cNvPr id="20" name="TextBox 20"/>
          <p:cNvSpPr txBox="1"/>
          <p:nvPr/>
        </p:nvSpPr>
        <p:spPr>
          <a:xfrm>
            <a:off x="5438385" y="5577997"/>
            <a:ext cx="11820915"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줄어들 직업: 택시 기사</a:t>
            </a:r>
          </a:p>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등장할 직업: 수중 운송 시스템 개발자</a:t>
            </a:r>
          </a:p>
        </p:txBody>
      </p:sp>
      <p:sp>
        <p:nvSpPr>
          <p:cNvPr id="21" name="TextBox 21"/>
          <p:cNvSpPr txBox="1"/>
          <p:nvPr/>
        </p:nvSpPr>
        <p:spPr>
          <a:xfrm>
            <a:off x="5438385" y="7021619"/>
            <a:ext cx="11820915"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줄어들 직업: 현장 교통 경찰관</a:t>
            </a:r>
          </a:p>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등장할 직업: 영상 데이터 분석 전문가</a:t>
            </a:r>
          </a:p>
        </p:txBody>
      </p:sp>
      <p:sp>
        <p:nvSpPr>
          <p:cNvPr id="22" name="TextBox 22"/>
          <p:cNvSpPr txBox="1"/>
          <p:nvPr/>
        </p:nvSpPr>
        <p:spPr>
          <a:xfrm>
            <a:off x="5438385" y="8386869"/>
            <a:ext cx="11820915"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줄어들 직업: 경비업자</a:t>
            </a:r>
          </a:p>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등장할 직업: 디지털 신원 관리자</a:t>
            </a:r>
          </a:p>
        </p:txBody>
      </p:sp>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0" y="0"/>
            <a:ext cx="19061133" cy="19061133"/>
          </a:xfrm>
          <a:custGeom>
            <a:avLst/>
            <a:gdLst/>
            <a:ahLst/>
            <a:cxnLst/>
            <a:rect l="l" t="t" r="r" b="b"/>
            <a:pathLst>
              <a:path w="19061133" h="19061133">
                <a:moveTo>
                  <a:pt x="0" y="0"/>
                </a:moveTo>
                <a:lnTo>
                  <a:pt x="19061133" y="0"/>
                </a:lnTo>
                <a:lnTo>
                  <a:pt x="19061133" y="19061133"/>
                </a:lnTo>
                <a:lnTo>
                  <a:pt x="0" y="19061133"/>
                </a:lnTo>
                <a:lnTo>
                  <a:pt x="0" y="0"/>
                </a:lnTo>
                <a:close/>
              </a:path>
            </a:pathLst>
          </a:custGeom>
          <a:blipFill>
            <a:blip r:embed="rId3">
              <a:alphaModFix amt="53000"/>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0" y="6775704"/>
            <a:ext cx="7315200" cy="3511296"/>
          </a:xfrm>
          <a:custGeom>
            <a:avLst/>
            <a:gdLst/>
            <a:ahLst/>
            <a:cxnLst/>
            <a:rect l="l" t="t" r="r" b="b"/>
            <a:pathLst>
              <a:path w="7315200" h="3511296">
                <a:moveTo>
                  <a:pt x="0" y="0"/>
                </a:moveTo>
                <a:lnTo>
                  <a:pt x="7315200" y="0"/>
                </a:lnTo>
                <a:lnTo>
                  <a:pt x="7315200" y="3511296"/>
                </a:lnTo>
                <a:lnTo>
                  <a:pt x="0" y="3511296"/>
                </a:lnTo>
                <a:lnTo>
                  <a:pt x="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Freeform 4"/>
          <p:cNvSpPr/>
          <p:nvPr/>
        </p:nvSpPr>
        <p:spPr>
          <a:xfrm>
            <a:off x="6291916" y="6911986"/>
            <a:ext cx="7315200" cy="3511296"/>
          </a:xfrm>
          <a:custGeom>
            <a:avLst/>
            <a:gdLst/>
            <a:ahLst/>
            <a:cxnLst/>
            <a:rect l="l" t="t" r="r" b="b"/>
            <a:pathLst>
              <a:path w="7315200" h="3511296">
                <a:moveTo>
                  <a:pt x="0" y="0"/>
                </a:moveTo>
                <a:lnTo>
                  <a:pt x="7315200" y="0"/>
                </a:lnTo>
                <a:lnTo>
                  <a:pt x="7315200" y="3511296"/>
                </a:lnTo>
                <a:lnTo>
                  <a:pt x="0" y="3511296"/>
                </a:lnTo>
                <a:lnTo>
                  <a:pt x="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Freeform 5"/>
          <p:cNvSpPr/>
          <p:nvPr/>
        </p:nvSpPr>
        <p:spPr>
          <a:xfrm>
            <a:off x="11745933" y="7180491"/>
            <a:ext cx="7315200" cy="3511296"/>
          </a:xfrm>
          <a:custGeom>
            <a:avLst/>
            <a:gdLst/>
            <a:ahLst/>
            <a:cxnLst/>
            <a:rect l="l" t="t" r="r" b="b"/>
            <a:pathLst>
              <a:path w="7315200" h="3511296">
                <a:moveTo>
                  <a:pt x="0" y="0"/>
                </a:moveTo>
                <a:lnTo>
                  <a:pt x="7315200" y="0"/>
                </a:lnTo>
                <a:lnTo>
                  <a:pt x="7315200" y="3511296"/>
                </a:lnTo>
                <a:lnTo>
                  <a:pt x="0" y="3511296"/>
                </a:lnTo>
                <a:lnTo>
                  <a:pt x="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6" name="Freeform 6"/>
          <p:cNvSpPr/>
          <p:nvPr/>
        </p:nvSpPr>
        <p:spPr>
          <a:xfrm>
            <a:off x="2148329" y="0"/>
            <a:ext cx="2003393" cy="2057400"/>
          </a:xfrm>
          <a:custGeom>
            <a:avLst/>
            <a:gdLst/>
            <a:ahLst/>
            <a:cxnLst/>
            <a:rect l="l" t="t" r="r" b="b"/>
            <a:pathLst>
              <a:path w="2003393" h="2057400">
                <a:moveTo>
                  <a:pt x="0" y="0"/>
                </a:moveTo>
                <a:lnTo>
                  <a:pt x="2003393" y="0"/>
                </a:lnTo>
                <a:lnTo>
                  <a:pt x="2003393" y="2057400"/>
                </a:lnTo>
                <a:lnTo>
                  <a:pt x="0" y="2057400"/>
                </a:lnTo>
                <a:lnTo>
                  <a:pt x="0" y="0"/>
                </a:lnTo>
                <a:close/>
              </a:path>
            </a:pathLst>
          </a:custGeom>
          <a:blipFill>
            <a:blip r:embed="rId6">
              <a:extLst>
                <a:ext uri="{96DAC541-7B7A-43D3-8B79-37D633B846F1}">
                  <asvg:svgBlip xmlns:asvg="http://schemas.microsoft.com/office/drawing/2016/SVG/main" r:embed="rId7"/>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8" name="TextBox 8"/>
          <p:cNvSpPr txBox="1"/>
          <p:nvPr/>
        </p:nvSpPr>
        <p:spPr>
          <a:xfrm>
            <a:off x="3863921" y="262056"/>
            <a:ext cx="12775327" cy="1576069"/>
          </a:xfrm>
          <a:prstGeom prst="rect">
            <a:avLst/>
          </a:prstGeom>
        </p:spPr>
        <p:txBody>
          <a:bodyPr lIns="0" tIns="0" rIns="0" bIns="0" rtlCol="0" anchor="t">
            <a:spAutoFit/>
          </a:bodyPr>
          <a:lstStyle/>
          <a:p>
            <a:pPr marL="0" marR="0" lvl="0" indent="0" algn="ctr" defTabSz="914400" rtl="0" eaLnBrk="1" fontAlgn="auto" latinLnBrk="0" hangingPunct="1">
              <a:lnSpc>
                <a:spcPts val="12880"/>
              </a:lnSpc>
              <a:spcBef>
                <a:spcPts val="0"/>
              </a:spcBef>
              <a:spcAft>
                <a:spcPts val="0"/>
              </a:spcAft>
              <a:buClrTx/>
              <a:buSzTx/>
              <a:buFontTx/>
              <a:buNone/>
              <a:tabLst/>
              <a:defRPr/>
            </a:pPr>
            <a:r>
              <a:rPr kumimoji="0" lang="en-US" sz="9200" b="1" i="0" u="none" strike="noStrike" kern="1200" cap="none" spc="0" normalizeH="0" baseline="0" noProof="0">
                <a:ln>
                  <a:noFill/>
                </a:ln>
                <a:solidFill>
                  <a:srgbClr val="FFFFFF"/>
                </a:solidFill>
                <a:effectLst/>
                <a:uLnTx/>
                <a:uFillTx/>
                <a:latin typeface="Nanum Gothic Bold"/>
                <a:ea typeface="Nanum Gothic Bold"/>
                <a:cs typeface="Nanum Gothic Bold"/>
                <a:sym typeface="Nanum Gothic Bold"/>
              </a:rPr>
              <a:t>미래 사회 건설 프로젝트</a:t>
            </a:r>
          </a:p>
        </p:txBody>
      </p:sp>
      <p:sp>
        <p:nvSpPr>
          <p:cNvPr id="10" name="TextBox 7">
            <a:extLst>
              <a:ext uri="{FF2B5EF4-FFF2-40B4-BE49-F238E27FC236}">
                <a16:creationId xmlns:a16="http://schemas.microsoft.com/office/drawing/2014/main" id="{0AFD7A18-EF10-CB2E-CE65-96E2FF7A5128}"/>
              </a:ext>
            </a:extLst>
          </p:cNvPr>
          <p:cNvSpPr txBox="1"/>
          <p:nvPr/>
        </p:nvSpPr>
        <p:spPr>
          <a:xfrm>
            <a:off x="3436140" y="3280221"/>
            <a:ext cx="11967393" cy="3232103"/>
          </a:xfrm>
          <a:prstGeom prst="rect">
            <a:avLst/>
          </a:prstGeom>
        </p:spPr>
        <p:txBody>
          <a:bodyPr wrap="square" lIns="0" tIns="0" rIns="0" bIns="0" rtlCol="0" anchor="t">
            <a:spAutoFit/>
          </a:bodyPr>
          <a:lstStyle/>
          <a:p>
            <a:pPr algn="ctr">
              <a:lnSpc>
                <a:spcPts val="12880"/>
              </a:lnSpc>
            </a:pPr>
            <a:r>
              <a:rPr lang="en-US" sz="9200" dirty="0" err="1">
                <a:solidFill>
                  <a:srgbClr val="F8F3D8"/>
                </a:solidFill>
                <a:latin typeface="210 디딤고딕 Bold" panose="020B0600000101010101" charset="-127"/>
                <a:ea typeface="210 디딤고딕 Bold" panose="020B0600000101010101" charset="-127"/>
                <a:cs typeface="TDTD갬성명조"/>
                <a:sym typeface="TDTD갬성명조"/>
              </a:rPr>
              <a:t>우리의</a:t>
            </a:r>
            <a:r>
              <a:rPr lang="en-US" sz="9200" dirty="0">
                <a:solidFill>
                  <a:srgbClr val="F8F3D8"/>
                </a:solidFill>
                <a:latin typeface="210 디딤고딕 Bold" panose="020B0600000101010101" charset="-127"/>
                <a:ea typeface="210 디딤고딕 Bold" panose="020B0600000101010101" charset="-127"/>
                <a:cs typeface="TDTD갬성명조"/>
                <a:sym typeface="TDTD갬성명조"/>
              </a:rPr>
              <a:t> </a:t>
            </a:r>
            <a:r>
              <a:rPr lang="en-US" sz="9200" dirty="0" err="1">
                <a:solidFill>
                  <a:srgbClr val="F8F3D8"/>
                </a:solidFill>
                <a:latin typeface="210 디딤고딕 Bold" panose="020B0600000101010101" charset="-127"/>
                <a:ea typeface="210 디딤고딕 Bold" panose="020B0600000101010101" charset="-127"/>
                <a:cs typeface="TDTD갬성명조"/>
                <a:sym typeface="TDTD갬성명조"/>
              </a:rPr>
              <a:t>미래</a:t>
            </a:r>
            <a:r>
              <a:rPr lang="en-US" sz="9200" dirty="0">
                <a:solidFill>
                  <a:srgbClr val="F8F3D8"/>
                </a:solidFill>
                <a:latin typeface="210 디딤고딕 Bold" panose="020B0600000101010101" charset="-127"/>
                <a:ea typeface="210 디딤고딕 Bold" panose="020B0600000101010101" charset="-127"/>
                <a:cs typeface="TDTD갬성명조"/>
                <a:sym typeface="TDTD갬성명조"/>
              </a:rPr>
              <a:t> </a:t>
            </a:r>
            <a:r>
              <a:rPr lang="en-US" sz="9200" dirty="0" err="1">
                <a:solidFill>
                  <a:srgbClr val="F8F3D8"/>
                </a:solidFill>
                <a:latin typeface="210 디딤고딕 Bold" panose="020B0600000101010101" charset="-127"/>
                <a:ea typeface="210 디딤고딕 Bold" panose="020B0600000101010101" charset="-127"/>
                <a:cs typeface="TDTD갬성명조"/>
                <a:sym typeface="TDTD갬성명조"/>
              </a:rPr>
              <a:t>사회는</a:t>
            </a:r>
            <a:endParaRPr lang="en-US" sz="9200" dirty="0">
              <a:solidFill>
                <a:srgbClr val="F8F3D8"/>
              </a:solidFill>
              <a:latin typeface="210 디딤고딕 Bold" panose="020B0600000101010101" charset="-127"/>
              <a:ea typeface="210 디딤고딕 Bold" panose="020B0600000101010101" charset="-127"/>
              <a:cs typeface="TDTD갬성명조"/>
              <a:sym typeface="TDTD갬성명조"/>
            </a:endParaRPr>
          </a:p>
          <a:p>
            <a:pPr algn="ctr">
              <a:lnSpc>
                <a:spcPts val="12880"/>
              </a:lnSpc>
            </a:pPr>
            <a:r>
              <a:rPr lang="en-US" sz="9200" dirty="0" err="1">
                <a:solidFill>
                  <a:srgbClr val="F8F3D8"/>
                </a:solidFill>
                <a:latin typeface="210 디딤고딕 Bold" panose="020B0600000101010101" charset="-127"/>
                <a:ea typeface="210 디딤고딕 Bold" panose="020B0600000101010101" charset="-127"/>
                <a:cs typeface="TDTD갬성명조"/>
                <a:sym typeface="TDTD갬성명조"/>
              </a:rPr>
              <a:t>어떤</a:t>
            </a:r>
            <a:r>
              <a:rPr lang="en-US" sz="9200" dirty="0">
                <a:solidFill>
                  <a:srgbClr val="F8F3D8"/>
                </a:solidFill>
                <a:latin typeface="210 디딤고딕 Bold" panose="020B0600000101010101" charset="-127"/>
                <a:ea typeface="210 디딤고딕 Bold" panose="020B0600000101010101" charset="-127"/>
                <a:cs typeface="TDTD갬성명조"/>
                <a:sym typeface="TDTD갬성명조"/>
              </a:rPr>
              <a:t> </a:t>
            </a:r>
            <a:r>
              <a:rPr lang="en-US" sz="9200" dirty="0" err="1">
                <a:solidFill>
                  <a:srgbClr val="F8F3D8"/>
                </a:solidFill>
                <a:latin typeface="210 디딤고딕 Bold" panose="020B0600000101010101" charset="-127"/>
                <a:ea typeface="210 디딤고딕 Bold" panose="020B0600000101010101" charset="-127"/>
                <a:cs typeface="TDTD갬성명조"/>
                <a:sym typeface="TDTD갬성명조"/>
              </a:rPr>
              <a:t>모습일까</a:t>
            </a:r>
            <a:r>
              <a:rPr lang="en-US" sz="9200" dirty="0">
                <a:solidFill>
                  <a:srgbClr val="F8F3D8"/>
                </a:solidFill>
                <a:latin typeface="210 디딤고딕 Bold" panose="020B0600000101010101" charset="-127"/>
                <a:ea typeface="210 디딤고딕 Bold" panose="020B0600000101010101" charset="-127"/>
                <a:cs typeface="TDTD갬성명조"/>
                <a:sym typeface="TDTD갬성명조"/>
              </a:rPr>
              <a:t>?</a:t>
            </a:r>
          </a:p>
        </p:txBody>
      </p:sp>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1384332" y="619206"/>
            <a:ext cx="15519336" cy="10844136"/>
          </a:xfrm>
          <a:custGeom>
            <a:avLst/>
            <a:gdLst/>
            <a:ahLst/>
            <a:cxnLst/>
            <a:rect l="l" t="t" r="r" b="b"/>
            <a:pathLst>
              <a:path w="15519336" h="10844136">
                <a:moveTo>
                  <a:pt x="0" y="0"/>
                </a:moveTo>
                <a:lnTo>
                  <a:pt x="15519336" y="0"/>
                </a:lnTo>
                <a:lnTo>
                  <a:pt x="15519336" y="10844136"/>
                </a:lnTo>
                <a:lnTo>
                  <a:pt x="0" y="10844136"/>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1904783" y="2792547"/>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Freeform 4"/>
          <p:cNvSpPr/>
          <p:nvPr/>
        </p:nvSpPr>
        <p:spPr>
          <a:xfrm>
            <a:off x="1904783" y="4836292"/>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7">
              <a:extLst>
                <a:ext uri="{96DAC541-7B7A-43D3-8B79-37D633B846F1}">
                  <asvg:svgBlip xmlns:asvg="http://schemas.microsoft.com/office/drawing/2016/SVG/main" r:embed="rId8"/>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Freeform 5"/>
          <p:cNvSpPr/>
          <p:nvPr/>
        </p:nvSpPr>
        <p:spPr>
          <a:xfrm>
            <a:off x="1904783" y="6881922"/>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9">
              <a:extLst>
                <a:ext uri="{96DAC541-7B7A-43D3-8B79-37D633B846F1}">
                  <asvg:svgBlip xmlns:asvg="http://schemas.microsoft.com/office/drawing/2016/SVG/main" r:embed="rId10"/>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6" name="TextBox 6"/>
          <p:cNvSpPr txBox="1"/>
          <p:nvPr/>
        </p:nvSpPr>
        <p:spPr>
          <a:xfrm>
            <a:off x="3469063" y="3099399"/>
            <a:ext cx="11466137"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한모둠</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(4인)</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별로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미래사회카드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1세트를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나눠줍니다</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a:t>
            </a:r>
          </a:p>
        </p:txBody>
      </p:sp>
      <p:sp>
        <p:nvSpPr>
          <p:cNvPr id="7" name="TextBox 7"/>
          <p:cNvSpPr txBox="1"/>
          <p:nvPr/>
        </p:nvSpPr>
        <p:spPr>
          <a:xfrm>
            <a:off x="3640859" y="4874742"/>
            <a:ext cx="12896087"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한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사람당</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최소</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3장, 최대5장의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카드를</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뽑아</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그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속의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개념을</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조합하여</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하나의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미래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사회를</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만듭니다</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a:t>
            </a:r>
          </a:p>
        </p:txBody>
      </p:sp>
      <p:sp>
        <p:nvSpPr>
          <p:cNvPr id="8" name="TextBox 8"/>
          <p:cNvSpPr txBox="1"/>
          <p:nvPr/>
        </p:nvSpPr>
        <p:spPr>
          <a:xfrm>
            <a:off x="3469063" y="7333258"/>
            <a:ext cx="12380537"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모둠</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구성원은</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각자</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뽑은</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카드를</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가운데에</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모아</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놓습니다</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a:t>
            </a:r>
          </a:p>
        </p:txBody>
      </p:sp>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1384332" y="619206"/>
            <a:ext cx="15519336" cy="10844136"/>
          </a:xfrm>
          <a:custGeom>
            <a:avLst/>
            <a:gdLst/>
            <a:ahLst/>
            <a:cxnLst/>
            <a:rect l="l" t="t" r="r" b="b"/>
            <a:pathLst>
              <a:path w="15519336" h="10844136">
                <a:moveTo>
                  <a:pt x="0" y="0"/>
                </a:moveTo>
                <a:lnTo>
                  <a:pt x="15519336" y="0"/>
                </a:lnTo>
                <a:lnTo>
                  <a:pt x="15519336" y="10844136"/>
                </a:lnTo>
                <a:lnTo>
                  <a:pt x="0" y="10844136"/>
                </a:lnTo>
                <a:lnTo>
                  <a:pt x="0" y="0"/>
                </a:lnTo>
                <a:close/>
              </a:path>
            </a:pathLst>
          </a:custGeom>
          <a:blipFill>
            <a:blip r:embed="rId2">
              <a:extLst>
                <a:ext uri="{96DAC541-7B7A-43D3-8B79-37D633B846F1}">
                  <asvg:svgBlip xmlns:asvg="http://schemas.microsoft.com/office/drawing/2016/SVG/main" r:embed="rId3"/>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TextBox 3"/>
          <p:cNvSpPr txBox="1"/>
          <p:nvPr/>
        </p:nvSpPr>
        <p:spPr>
          <a:xfrm>
            <a:off x="3469063" y="2562389"/>
            <a:ext cx="13001799" cy="208915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모둠 구성원들은 본인이 뽑은 카드뿐만 아니라 모아 놓은 전체 카드를 탐색하여 미래 사회의 주요 특징(예: 카드 속 직업, 미래 직업, 현재 또는 미래 기술)을 워크지에 정리합니다.</a:t>
            </a:r>
          </a:p>
        </p:txBody>
      </p:sp>
      <p:sp>
        <p:nvSpPr>
          <p:cNvPr id="4" name="TextBox 4"/>
          <p:cNvSpPr txBox="1"/>
          <p:nvPr/>
        </p:nvSpPr>
        <p:spPr>
          <a:xfrm>
            <a:off x="3469063" y="5067300"/>
            <a:ext cx="12896087" cy="208915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이를 바탕으로 A2 종이에 우리 모둠이 만든 미래 사회를 그림으로 표현하고 발표합니다. 이후, 학급에서 가장 매력적인 미래 사회를 선발합니다. </a:t>
            </a:r>
          </a:p>
        </p:txBody>
      </p:sp>
      <p:sp>
        <p:nvSpPr>
          <p:cNvPr id="5" name="Freeform 5"/>
          <p:cNvSpPr/>
          <p:nvPr/>
        </p:nvSpPr>
        <p:spPr>
          <a:xfrm>
            <a:off x="1904783" y="2756550"/>
            <a:ext cx="1403468" cy="1403468"/>
          </a:xfrm>
          <a:custGeom>
            <a:avLst/>
            <a:gdLst/>
            <a:ahLst/>
            <a:cxnLst/>
            <a:rect l="l" t="t" r="r" b="b"/>
            <a:pathLst>
              <a:path w="1403468" h="1403468">
                <a:moveTo>
                  <a:pt x="0" y="0"/>
                </a:moveTo>
                <a:lnTo>
                  <a:pt x="1403468" y="0"/>
                </a:lnTo>
                <a:lnTo>
                  <a:pt x="1403468" y="1403467"/>
                </a:lnTo>
                <a:lnTo>
                  <a:pt x="0" y="1403467"/>
                </a:lnTo>
                <a:lnTo>
                  <a:pt x="0" y="0"/>
                </a:lnTo>
                <a:close/>
              </a:path>
            </a:pathLst>
          </a:custGeom>
          <a:blipFill>
            <a:blip r:embed="rId4">
              <a:extLst>
                <a:ext uri="{96DAC541-7B7A-43D3-8B79-37D633B846F1}">
                  <asvg:svgBlip xmlns:asvg="http://schemas.microsoft.com/office/drawing/2016/SVG/main" r:embed="rId5"/>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6" name="Freeform 6"/>
          <p:cNvSpPr/>
          <p:nvPr/>
        </p:nvSpPr>
        <p:spPr>
          <a:xfrm>
            <a:off x="1904783" y="5339540"/>
            <a:ext cx="1403468" cy="1403468"/>
          </a:xfrm>
          <a:custGeom>
            <a:avLst/>
            <a:gdLst/>
            <a:ahLst/>
            <a:cxnLst/>
            <a:rect l="l" t="t" r="r" b="b"/>
            <a:pathLst>
              <a:path w="1403468" h="1403468">
                <a:moveTo>
                  <a:pt x="0" y="0"/>
                </a:moveTo>
                <a:lnTo>
                  <a:pt x="1403468" y="0"/>
                </a:lnTo>
                <a:lnTo>
                  <a:pt x="1403468" y="1403468"/>
                </a:lnTo>
                <a:lnTo>
                  <a:pt x="0" y="1403468"/>
                </a:lnTo>
                <a:lnTo>
                  <a:pt x="0" y="0"/>
                </a:lnTo>
                <a:close/>
              </a:path>
            </a:pathLst>
          </a:custGeom>
          <a:blipFill>
            <a:blip r:embed="rId6">
              <a:extLst>
                <a:ext uri="{96DAC541-7B7A-43D3-8B79-37D633B846F1}">
                  <asvg:svgBlip xmlns:asvg="http://schemas.microsoft.com/office/drawing/2016/SVG/main" r:embed="rId7"/>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990600" y="-190500"/>
            <a:ext cx="16638497" cy="11626150"/>
          </a:xfrm>
          <a:custGeom>
            <a:avLst/>
            <a:gdLst/>
            <a:ahLst/>
            <a:cxnLst/>
            <a:rect l="l" t="t" r="r" b="b"/>
            <a:pathLst>
              <a:path w="16638497" h="11626150">
                <a:moveTo>
                  <a:pt x="0" y="0"/>
                </a:moveTo>
                <a:lnTo>
                  <a:pt x="16638498" y="0"/>
                </a:lnTo>
                <a:lnTo>
                  <a:pt x="16638498" y="11626150"/>
                </a:lnTo>
                <a:lnTo>
                  <a:pt x="0" y="11626150"/>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1999327" y="1659810"/>
            <a:ext cx="3056097" cy="3741003"/>
          </a:xfrm>
          <a:custGeom>
            <a:avLst/>
            <a:gdLst/>
            <a:ahLst/>
            <a:cxnLst/>
            <a:rect l="l" t="t" r="r" b="b"/>
            <a:pathLst>
              <a:path w="3056097" h="3741003">
                <a:moveTo>
                  <a:pt x="0" y="0"/>
                </a:moveTo>
                <a:lnTo>
                  <a:pt x="3056097" y="0"/>
                </a:lnTo>
                <a:lnTo>
                  <a:pt x="3056097" y="3741003"/>
                </a:lnTo>
                <a:lnTo>
                  <a:pt x="0" y="3741003"/>
                </a:lnTo>
                <a:lnTo>
                  <a:pt x="0" y="0"/>
                </a:lnTo>
                <a:close/>
              </a:path>
            </a:pathLst>
          </a:custGeom>
          <a:blipFill>
            <a:blip r:embed="rId5"/>
            <a:stretch>
              <a:fillRect l="-11205" r="-11205"/>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Freeform 4"/>
          <p:cNvSpPr/>
          <p:nvPr/>
        </p:nvSpPr>
        <p:spPr>
          <a:xfrm>
            <a:off x="5541242" y="1659810"/>
            <a:ext cx="3065747" cy="3741003"/>
          </a:xfrm>
          <a:custGeom>
            <a:avLst/>
            <a:gdLst/>
            <a:ahLst/>
            <a:cxnLst/>
            <a:rect l="l" t="t" r="r" b="b"/>
            <a:pathLst>
              <a:path w="3065747" h="3741003">
                <a:moveTo>
                  <a:pt x="0" y="0"/>
                </a:moveTo>
                <a:lnTo>
                  <a:pt x="3065747" y="0"/>
                </a:lnTo>
                <a:lnTo>
                  <a:pt x="3065747" y="3741003"/>
                </a:lnTo>
                <a:lnTo>
                  <a:pt x="0" y="3741003"/>
                </a:lnTo>
                <a:lnTo>
                  <a:pt x="0" y="0"/>
                </a:lnTo>
                <a:close/>
              </a:path>
            </a:pathLst>
          </a:custGeom>
          <a:blipFill>
            <a:blip r:embed="rId6"/>
            <a:stretch>
              <a:fillRect r="-29451" b="-6085"/>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Freeform 5"/>
          <p:cNvSpPr/>
          <p:nvPr/>
        </p:nvSpPr>
        <p:spPr>
          <a:xfrm>
            <a:off x="5436634" y="5932355"/>
            <a:ext cx="3170355" cy="3741003"/>
          </a:xfrm>
          <a:custGeom>
            <a:avLst/>
            <a:gdLst/>
            <a:ahLst/>
            <a:cxnLst/>
            <a:rect l="l" t="t" r="r" b="b"/>
            <a:pathLst>
              <a:path w="3170355" h="3741003">
                <a:moveTo>
                  <a:pt x="0" y="0"/>
                </a:moveTo>
                <a:lnTo>
                  <a:pt x="3170355" y="0"/>
                </a:lnTo>
                <a:lnTo>
                  <a:pt x="3170355" y="3741003"/>
                </a:lnTo>
                <a:lnTo>
                  <a:pt x="0" y="3741003"/>
                </a:lnTo>
                <a:lnTo>
                  <a:pt x="0" y="0"/>
                </a:lnTo>
                <a:close/>
              </a:path>
            </a:pathLst>
          </a:custGeom>
          <a:blipFill>
            <a:blip r:embed="rId7"/>
            <a:stretch>
              <a:fillRect l="-36214" t="-31700" r="-42525" b="-19774"/>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6" name="Freeform 6"/>
          <p:cNvSpPr/>
          <p:nvPr/>
        </p:nvSpPr>
        <p:spPr>
          <a:xfrm>
            <a:off x="1952831" y="5932355"/>
            <a:ext cx="3056097" cy="3741003"/>
          </a:xfrm>
          <a:custGeom>
            <a:avLst/>
            <a:gdLst/>
            <a:ahLst/>
            <a:cxnLst/>
            <a:rect l="l" t="t" r="r" b="b"/>
            <a:pathLst>
              <a:path w="3149088" h="3741003">
                <a:moveTo>
                  <a:pt x="0" y="0"/>
                </a:moveTo>
                <a:lnTo>
                  <a:pt x="3149089" y="0"/>
                </a:lnTo>
                <a:lnTo>
                  <a:pt x="3149089" y="3741003"/>
                </a:lnTo>
                <a:lnTo>
                  <a:pt x="0" y="3741003"/>
                </a:lnTo>
                <a:lnTo>
                  <a:pt x="0" y="0"/>
                </a:lnTo>
                <a:close/>
              </a:path>
            </a:pathLst>
          </a:custGeom>
          <a:blipFill>
            <a:blip r:embed="rId8"/>
            <a:stretch>
              <a:fillRect l="-6773" r="-19252" b="-6085"/>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7" name="TextBox 7"/>
          <p:cNvSpPr txBox="1"/>
          <p:nvPr/>
        </p:nvSpPr>
        <p:spPr>
          <a:xfrm>
            <a:off x="11048526" y="2146011"/>
            <a:ext cx="5351115" cy="138430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우리</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모둠이</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찾은</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개념</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a:t>
            </a:r>
          </a:p>
          <a:p>
            <a:pPr marL="0" marR="0" lvl="0" indent="0" algn="ctr"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VR,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메타버스</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우주탐사</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p>
        </p:txBody>
      </p:sp>
      <p:sp>
        <p:nvSpPr>
          <p:cNvPr id="8" name="TextBox 8"/>
          <p:cNvSpPr txBox="1"/>
          <p:nvPr/>
        </p:nvSpPr>
        <p:spPr>
          <a:xfrm>
            <a:off x="10420695" y="4016513"/>
            <a:ext cx="6606778" cy="138430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우리</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모둠이</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찾은</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개념</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a:t>
            </a:r>
          </a:p>
          <a:p>
            <a:pPr marL="0" marR="0" lvl="0" indent="0" algn="ctr"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해킹</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보이스피싱</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프라이버시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p>
        </p:txBody>
      </p:sp>
      <p:sp>
        <p:nvSpPr>
          <p:cNvPr id="9" name="TextBox 9"/>
          <p:cNvSpPr txBox="1"/>
          <p:nvPr/>
        </p:nvSpPr>
        <p:spPr>
          <a:xfrm>
            <a:off x="10420695" y="6037612"/>
            <a:ext cx="6749058" cy="138430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우리</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모둠이</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찾은</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개념</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a:t>
            </a:r>
          </a:p>
          <a:p>
            <a:pPr marL="0" marR="0" lvl="0" indent="0" algn="ctr"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로봇</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인공지능</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학습</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학습</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보조</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p>
        </p:txBody>
      </p:sp>
      <p:sp>
        <p:nvSpPr>
          <p:cNvPr id="10" name="TextBox 10"/>
          <p:cNvSpPr txBox="1"/>
          <p:nvPr/>
        </p:nvSpPr>
        <p:spPr>
          <a:xfrm>
            <a:off x="10942811" y="8155282"/>
            <a:ext cx="5213449" cy="138430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우리 모둠이 찾은 개념:</a:t>
            </a:r>
          </a:p>
          <a:p>
            <a:pPr marL="0" marR="0" lvl="0" indent="0" algn="ctr"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유전자편집, 유전자치료 </a:t>
            </a:r>
          </a:p>
        </p:txBody>
      </p:sp>
      <p:sp>
        <p:nvSpPr>
          <p:cNvPr id="11" name="Freeform 3">
            <a:extLst>
              <a:ext uri="{FF2B5EF4-FFF2-40B4-BE49-F238E27FC236}">
                <a16:creationId xmlns:a16="http://schemas.microsoft.com/office/drawing/2014/main" id="{451C878A-295A-DC9D-B36A-0555EAE686D7}"/>
              </a:ext>
            </a:extLst>
          </p:cNvPr>
          <p:cNvSpPr/>
          <p:nvPr/>
        </p:nvSpPr>
        <p:spPr>
          <a:xfrm>
            <a:off x="1730350" y="1207456"/>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9">
              <a:extLst>
                <a:ext uri="{96DAC541-7B7A-43D3-8B79-37D633B846F1}">
                  <asvg:svgBlip xmlns:asvg="http://schemas.microsoft.com/office/drawing/2016/SVG/main" r:embed="rId10"/>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2" name="Freeform 4">
            <a:extLst>
              <a:ext uri="{FF2B5EF4-FFF2-40B4-BE49-F238E27FC236}">
                <a16:creationId xmlns:a16="http://schemas.microsoft.com/office/drawing/2014/main" id="{FF657B0D-FB72-1DD5-9275-545D35EF5A52}"/>
              </a:ext>
            </a:extLst>
          </p:cNvPr>
          <p:cNvSpPr/>
          <p:nvPr/>
        </p:nvSpPr>
        <p:spPr>
          <a:xfrm>
            <a:off x="5210281" y="1334035"/>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11">
              <a:extLst>
                <a:ext uri="{96DAC541-7B7A-43D3-8B79-37D633B846F1}">
                  <asvg:svgBlip xmlns:asvg="http://schemas.microsoft.com/office/drawing/2016/SVG/main" r:embed="rId12"/>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dirty="0">
              <a:ln>
                <a:noFill/>
              </a:ln>
              <a:solidFill>
                <a:prstClr val="black"/>
              </a:solidFill>
              <a:effectLst/>
              <a:uLnTx/>
              <a:uFillTx/>
              <a:latin typeface="Calibri"/>
              <a:ea typeface="맑은 고딕" panose="020B0503020000020004" pitchFamily="50" charset="-127"/>
              <a:cs typeface="+mn-cs"/>
            </a:endParaRPr>
          </a:p>
        </p:txBody>
      </p:sp>
      <p:sp>
        <p:nvSpPr>
          <p:cNvPr id="13" name="Freeform 5">
            <a:extLst>
              <a:ext uri="{FF2B5EF4-FFF2-40B4-BE49-F238E27FC236}">
                <a16:creationId xmlns:a16="http://schemas.microsoft.com/office/drawing/2014/main" id="{1B6DD834-5CDE-1F3E-8DE5-3F0D6E452DE7}"/>
              </a:ext>
            </a:extLst>
          </p:cNvPr>
          <p:cNvSpPr/>
          <p:nvPr/>
        </p:nvSpPr>
        <p:spPr>
          <a:xfrm>
            <a:off x="1732808" y="5597281"/>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13">
              <a:extLst>
                <a:ext uri="{96DAC541-7B7A-43D3-8B79-37D633B846F1}">
                  <asvg:svgBlip xmlns:asvg="http://schemas.microsoft.com/office/drawing/2016/SVG/main" r:embed="rId1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4" name="Freeform 3">
            <a:extLst>
              <a:ext uri="{FF2B5EF4-FFF2-40B4-BE49-F238E27FC236}">
                <a16:creationId xmlns:a16="http://schemas.microsoft.com/office/drawing/2014/main" id="{4A156137-37CD-E722-1259-C9B721A29F54}"/>
              </a:ext>
            </a:extLst>
          </p:cNvPr>
          <p:cNvSpPr/>
          <p:nvPr/>
        </p:nvSpPr>
        <p:spPr>
          <a:xfrm>
            <a:off x="5210281" y="5563168"/>
            <a:ext cx="1403468" cy="1403468"/>
          </a:xfrm>
          <a:custGeom>
            <a:avLst/>
            <a:gdLst/>
            <a:ahLst/>
            <a:cxnLst/>
            <a:rect l="l" t="t" r="r" b="b"/>
            <a:pathLst>
              <a:path w="1403468" h="1403468">
                <a:moveTo>
                  <a:pt x="0" y="0"/>
                </a:moveTo>
                <a:lnTo>
                  <a:pt x="1403468" y="0"/>
                </a:lnTo>
                <a:lnTo>
                  <a:pt x="1403468" y="1403468"/>
                </a:lnTo>
                <a:lnTo>
                  <a:pt x="0" y="1403468"/>
                </a:lnTo>
                <a:lnTo>
                  <a:pt x="0" y="0"/>
                </a:lnTo>
                <a:close/>
              </a:path>
            </a:pathLst>
          </a:custGeom>
          <a:blipFill>
            <a:blip r:embed="rId15">
              <a:extLst>
                <a:ext uri="{96DAC541-7B7A-43D3-8B79-37D633B846F1}">
                  <asvg:svgBlip xmlns:asvg="http://schemas.microsoft.com/office/drawing/2016/SVG/main" r:embed="rId16"/>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5" name="Freeform 3">
            <a:extLst>
              <a:ext uri="{FF2B5EF4-FFF2-40B4-BE49-F238E27FC236}">
                <a16:creationId xmlns:a16="http://schemas.microsoft.com/office/drawing/2014/main" id="{221913DB-70BD-B5BB-7F8E-E947BED2E51B}"/>
              </a:ext>
            </a:extLst>
          </p:cNvPr>
          <p:cNvSpPr/>
          <p:nvPr/>
        </p:nvSpPr>
        <p:spPr>
          <a:xfrm>
            <a:off x="9143080" y="2146011"/>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9">
              <a:extLst>
                <a:ext uri="{96DAC541-7B7A-43D3-8B79-37D633B846F1}">
                  <asvg:svgBlip xmlns:asvg="http://schemas.microsoft.com/office/drawing/2016/SVG/main" r:embed="rId10"/>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6" name="Freeform 4">
            <a:extLst>
              <a:ext uri="{FF2B5EF4-FFF2-40B4-BE49-F238E27FC236}">
                <a16:creationId xmlns:a16="http://schemas.microsoft.com/office/drawing/2014/main" id="{35DDAEB6-5227-001E-DCDA-962B7CA1870C}"/>
              </a:ext>
            </a:extLst>
          </p:cNvPr>
          <p:cNvSpPr/>
          <p:nvPr/>
        </p:nvSpPr>
        <p:spPr>
          <a:xfrm>
            <a:off x="9134393" y="4019220"/>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11">
              <a:extLst>
                <a:ext uri="{96DAC541-7B7A-43D3-8B79-37D633B846F1}">
                  <asvg:svgBlip xmlns:asvg="http://schemas.microsoft.com/office/drawing/2016/SVG/main" r:embed="rId12"/>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dirty="0">
              <a:ln>
                <a:noFill/>
              </a:ln>
              <a:solidFill>
                <a:prstClr val="black"/>
              </a:solidFill>
              <a:effectLst/>
              <a:uLnTx/>
              <a:uFillTx/>
              <a:latin typeface="Calibri"/>
              <a:ea typeface="맑은 고딕" panose="020B0503020000020004" pitchFamily="50" charset="-127"/>
              <a:cs typeface="+mn-cs"/>
            </a:endParaRPr>
          </a:p>
        </p:txBody>
      </p:sp>
      <p:sp>
        <p:nvSpPr>
          <p:cNvPr id="17" name="Freeform 5">
            <a:extLst>
              <a:ext uri="{FF2B5EF4-FFF2-40B4-BE49-F238E27FC236}">
                <a16:creationId xmlns:a16="http://schemas.microsoft.com/office/drawing/2014/main" id="{4AB16470-9C78-6385-9F0D-AB74C23884E9}"/>
              </a:ext>
            </a:extLst>
          </p:cNvPr>
          <p:cNvSpPr/>
          <p:nvPr/>
        </p:nvSpPr>
        <p:spPr>
          <a:xfrm>
            <a:off x="9132915" y="6052557"/>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13">
              <a:extLst>
                <a:ext uri="{96DAC541-7B7A-43D3-8B79-37D633B846F1}">
                  <asvg:svgBlip xmlns:asvg="http://schemas.microsoft.com/office/drawing/2016/SVG/main" r:embed="rId1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8" name="Freeform 3">
            <a:extLst>
              <a:ext uri="{FF2B5EF4-FFF2-40B4-BE49-F238E27FC236}">
                <a16:creationId xmlns:a16="http://schemas.microsoft.com/office/drawing/2014/main" id="{9D92A498-D5E5-2D84-9789-2883DFF0E9CD}"/>
              </a:ext>
            </a:extLst>
          </p:cNvPr>
          <p:cNvSpPr/>
          <p:nvPr/>
        </p:nvSpPr>
        <p:spPr>
          <a:xfrm>
            <a:off x="9073166" y="8134979"/>
            <a:ext cx="1403468" cy="1403468"/>
          </a:xfrm>
          <a:custGeom>
            <a:avLst/>
            <a:gdLst/>
            <a:ahLst/>
            <a:cxnLst/>
            <a:rect l="l" t="t" r="r" b="b"/>
            <a:pathLst>
              <a:path w="1403468" h="1403468">
                <a:moveTo>
                  <a:pt x="0" y="0"/>
                </a:moveTo>
                <a:lnTo>
                  <a:pt x="1403468" y="0"/>
                </a:lnTo>
                <a:lnTo>
                  <a:pt x="1403468" y="1403468"/>
                </a:lnTo>
                <a:lnTo>
                  <a:pt x="0" y="1403468"/>
                </a:lnTo>
                <a:lnTo>
                  <a:pt x="0" y="0"/>
                </a:lnTo>
                <a:close/>
              </a:path>
            </a:pathLst>
          </a:custGeom>
          <a:blipFill>
            <a:blip r:embed="rId15">
              <a:extLst>
                <a:ext uri="{96DAC541-7B7A-43D3-8B79-37D633B846F1}">
                  <asvg:svgBlip xmlns:asvg="http://schemas.microsoft.com/office/drawing/2016/SVG/main" r:embed="rId16"/>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824751" y="0"/>
            <a:ext cx="16638497" cy="11626150"/>
          </a:xfrm>
          <a:custGeom>
            <a:avLst/>
            <a:gdLst/>
            <a:ahLst/>
            <a:cxnLst/>
            <a:rect l="l" t="t" r="r" b="b"/>
            <a:pathLst>
              <a:path w="16638497" h="11626150">
                <a:moveTo>
                  <a:pt x="0" y="0"/>
                </a:moveTo>
                <a:lnTo>
                  <a:pt x="16638498" y="0"/>
                </a:lnTo>
                <a:lnTo>
                  <a:pt x="16638498" y="11626150"/>
                </a:lnTo>
                <a:lnTo>
                  <a:pt x="0" y="11626150"/>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1999327" y="1659810"/>
            <a:ext cx="3056097" cy="3741003"/>
          </a:xfrm>
          <a:custGeom>
            <a:avLst/>
            <a:gdLst/>
            <a:ahLst/>
            <a:cxnLst/>
            <a:rect l="l" t="t" r="r" b="b"/>
            <a:pathLst>
              <a:path w="3056097" h="3741003">
                <a:moveTo>
                  <a:pt x="0" y="0"/>
                </a:moveTo>
                <a:lnTo>
                  <a:pt x="3056097" y="0"/>
                </a:lnTo>
                <a:lnTo>
                  <a:pt x="3056097" y="3741003"/>
                </a:lnTo>
                <a:lnTo>
                  <a:pt x="0" y="3741003"/>
                </a:lnTo>
                <a:lnTo>
                  <a:pt x="0" y="0"/>
                </a:lnTo>
                <a:close/>
              </a:path>
            </a:pathLst>
          </a:custGeom>
          <a:blipFill>
            <a:blip r:embed="rId5"/>
            <a:stretch>
              <a:fillRect l="-11205" r="-11205"/>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Freeform 4"/>
          <p:cNvSpPr/>
          <p:nvPr/>
        </p:nvSpPr>
        <p:spPr>
          <a:xfrm>
            <a:off x="5541242" y="1659810"/>
            <a:ext cx="3065747" cy="3741003"/>
          </a:xfrm>
          <a:custGeom>
            <a:avLst/>
            <a:gdLst/>
            <a:ahLst/>
            <a:cxnLst/>
            <a:rect l="l" t="t" r="r" b="b"/>
            <a:pathLst>
              <a:path w="3065747" h="3741003">
                <a:moveTo>
                  <a:pt x="0" y="0"/>
                </a:moveTo>
                <a:lnTo>
                  <a:pt x="3065747" y="0"/>
                </a:lnTo>
                <a:lnTo>
                  <a:pt x="3065747" y="3741003"/>
                </a:lnTo>
                <a:lnTo>
                  <a:pt x="0" y="3741003"/>
                </a:lnTo>
                <a:lnTo>
                  <a:pt x="0" y="0"/>
                </a:lnTo>
                <a:close/>
              </a:path>
            </a:pathLst>
          </a:custGeom>
          <a:blipFill>
            <a:blip r:embed="rId6"/>
            <a:stretch>
              <a:fillRect r="-29451" b="-6085"/>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Freeform 5"/>
          <p:cNvSpPr/>
          <p:nvPr/>
        </p:nvSpPr>
        <p:spPr>
          <a:xfrm>
            <a:off x="5436634" y="5932355"/>
            <a:ext cx="3170355" cy="3741003"/>
          </a:xfrm>
          <a:custGeom>
            <a:avLst/>
            <a:gdLst/>
            <a:ahLst/>
            <a:cxnLst/>
            <a:rect l="l" t="t" r="r" b="b"/>
            <a:pathLst>
              <a:path w="3170355" h="3741003">
                <a:moveTo>
                  <a:pt x="0" y="0"/>
                </a:moveTo>
                <a:lnTo>
                  <a:pt x="3170355" y="0"/>
                </a:lnTo>
                <a:lnTo>
                  <a:pt x="3170355" y="3741003"/>
                </a:lnTo>
                <a:lnTo>
                  <a:pt x="0" y="3741003"/>
                </a:lnTo>
                <a:lnTo>
                  <a:pt x="0" y="0"/>
                </a:lnTo>
                <a:close/>
              </a:path>
            </a:pathLst>
          </a:custGeom>
          <a:blipFill>
            <a:blip r:embed="rId7"/>
            <a:stretch>
              <a:fillRect l="-36214" t="-31700" r="-42525" b="-19774"/>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6" name="Freeform 6"/>
          <p:cNvSpPr/>
          <p:nvPr/>
        </p:nvSpPr>
        <p:spPr>
          <a:xfrm>
            <a:off x="1952831" y="5932355"/>
            <a:ext cx="3149088" cy="3741003"/>
          </a:xfrm>
          <a:custGeom>
            <a:avLst/>
            <a:gdLst/>
            <a:ahLst/>
            <a:cxnLst/>
            <a:rect l="l" t="t" r="r" b="b"/>
            <a:pathLst>
              <a:path w="3149088" h="3741003">
                <a:moveTo>
                  <a:pt x="0" y="0"/>
                </a:moveTo>
                <a:lnTo>
                  <a:pt x="3149089" y="0"/>
                </a:lnTo>
                <a:lnTo>
                  <a:pt x="3149089" y="3741003"/>
                </a:lnTo>
                <a:lnTo>
                  <a:pt x="0" y="3741003"/>
                </a:lnTo>
                <a:lnTo>
                  <a:pt x="0" y="0"/>
                </a:lnTo>
                <a:close/>
              </a:path>
            </a:pathLst>
          </a:custGeom>
          <a:blipFill>
            <a:blip r:embed="rId8"/>
            <a:stretch>
              <a:fillRect l="-6773" r="-19252" b="-6085"/>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7" name="TextBox 7"/>
          <p:cNvSpPr txBox="1"/>
          <p:nvPr/>
        </p:nvSpPr>
        <p:spPr>
          <a:xfrm>
            <a:off x="9681013" y="1552408"/>
            <a:ext cx="6451558"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우리</a:t>
            </a:r>
            <a:r>
              <a:rPr kumimoji="0" lang="en-US" sz="3999"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3999"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조가</a:t>
            </a:r>
            <a:r>
              <a:rPr kumimoji="0" lang="en-US" sz="3999"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3999"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생각하는</a:t>
            </a:r>
            <a:r>
              <a:rPr kumimoji="0" lang="en-US" sz="3999"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3999"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미래</a:t>
            </a:r>
            <a:r>
              <a:rPr kumimoji="0" lang="en-US" sz="3999"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3999"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사회</a:t>
            </a:r>
            <a:endParaRPr kumimoji="0" lang="en-US" sz="3999"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endParaRPr>
          </a:p>
        </p:txBody>
      </p:sp>
      <p:sp>
        <p:nvSpPr>
          <p:cNvPr id="8" name="TextBox 8"/>
          <p:cNvSpPr txBox="1"/>
          <p:nvPr/>
        </p:nvSpPr>
        <p:spPr>
          <a:xfrm>
            <a:off x="8774301" y="2238243"/>
            <a:ext cx="8167303" cy="7235825"/>
          </a:xfrm>
          <a:prstGeom prst="rect">
            <a:avLst/>
          </a:prstGeom>
        </p:spPr>
        <p:txBody>
          <a:bodyPr lIns="0" tIns="0" rIns="0" bIns="0" rtlCol="0" anchor="t">
            <a:spAutoFit/>
          </a:bodyPr>
          <a:lstStyle/>
          <a:p>
            <a:pPr marL="0" marR="0" lvl="0" indent="0" algn="just" defTabSz="914400" rtl="0" eaLnBrk="1" fontAlgn="auto" latinLnBrk="0" hangingPunct="1">
              <a:lnSpc>
                <a:spcPts val="63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미래 사회는 메타버스와 VR을 중심으로 사람들이 일상생활을 영위하며, 인공지능은 행동과 언어를 분석해 맞춤형 서비스를 제공한다. 유전자 편집은 건강 관리에 활용되기도 한다. 한편, 빅데이터와 AI를 악용한 보이스피싱과 프라이버시 침해 문제도 함께 커진다. 기술의 발전과 윤리적 균형 사이에서 사회는 끊임없이 조율해 나간다.</a:t>
            </a:r>
          </a:p>
        </p:txBody>
      </p:sp>
      <p:sp>
        <p:nvSpPr>
          <p:cNvPr id="9" name="Freeform 3">
            <a:extLst>
              <a:ext uri="{FF2B5EF4-FFF2-40B4-BE49-F238E27FC236}">
                <a16:creationId xmlns:a16="http://schemas.microsoft.com/office/drawing/2014/main" id="{660ACE8D-5FFD-449B-C152-BE45E18E29CD}"/>
              </a:ext>
            </a:extLst>
          </p:cNvPr>
          <p:cNvSpPr/>
          <p:nvPr/>
        </p:nvSpPr>
        <p:spPr>
          <a:xfrm>
            <a:off x="1730350" y="1207456"/>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9">
              <a:extLst>
                <a:ext uri="{96DAC541-7B7A-43D3-8B79-37D633B846F1}">
                  <asvg:svgBlip xmlns:asvg="http://schemas.microsoft.com/office/drawing/2016/SVG/main" r:embed="rId10"/>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0" name="Freeform 4">
            <a:extLst>
              <a:ext uri="{FF2B5EF4-FFF2-40B4-BE49-F238E27FC236}">
                <a16:creationId xmlns:a16="http://schemas.microsoft.com/office/drawing/2014/main" id="{27A7FE82-2E11-E807-F425-CF00B3416BBF}"/>
              </a:ext>
            </a:extLst>
          </p:cNvPr>
          <p:cNvSpPr/>
          <p:nvPr/>
        </p:nvSpPr>
        <p:spPr>
          <a:xfrm>
            <a:off x="5210281" y="1334035"/>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11">
              <a:extLst>
                <a:ext uri="{96DAC541-7B7A-43D3-8B79-37D633B846F1}">
                  <asvg:svgBlip xmlns:asvg="http://schemas.microsoft.com/office/drawing/2016/SVG/main" r:embed="rId12"/>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dirty="0">
              <a:ln>
                <a:noFill/>
              </a:ln>
              <a:solidFill>
                <a:prstClr val="black"/>
              </a:solidFill>
              <a:effectLst/>
              <a:uLnTx/>
              <a:uFillTx/>
              <a:latin typeface="Calibri"/>
              <a:ea typeface="맑은 고딕" panose="020B0503020000020004" pitchFamily="50" charset="-127"/>
              <a:cs typeface="+mn-cs"/>
            </a:endParaRPr>
          </a:p>
        </p:txBody>
      </p:sp>
      <p:sp>
        <p:nvSpPr>
          <p:cNvPr id="11" name="Freeform 5">
            <a:extLst>
              <a:ext uri="{FF2B5EF4-FFF2-40B4-BE49-F238E27FC236}">
                <a16:creationId xmlns:a16="http://schemas.microsoft.com/office/drawing/2014/main" id="{02F780B9-CCC3-0FB1-F246-626687550084}"/>
              </a:ext>
            </a:extLst>
          </p:cNvPr>
          <p:cNvSpPr/>
          <p:nvPr/>
        </p:nvSpPr>
        <p:spPr>
          <a:xfrm>
            <a:off x="1732808" y="5597281"/>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13">
              <a:extLst>
                <a:ext uri="{96DAC541-7B7A-43D3-8B79-37D633B846F1}">
                  <asvg:svgBlip xmlns:asvg="http://schemas.microsoft.com/office/drawing/2016/SVG/main" r:embed="rId1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2" name="Freeform 3">
            <a:extLst>
              <a:ext uri="{FF2B5EF4-FFF2-40B4-BE49-F238E27FC236}">
                <a16:creationId xmlns:a16="http://schemas.microsoft.com/office/drawing/2014/main" id="{60CAAB66-4672-4CC6-BAD5-FA77CC747819}"/>
              </a:ext>
            </a:extLst>
          </p:cNvPr>
          <p:cNvSpPr/>
          <p:nvPr/>
        </p:nvSpPr>
        <p:spPr>
          <a:xfrm>
            <a:off x="5210281" y="5563168"/>
            <a:ext cx="1403468" cy="1403468"/>
          </a:xfrm>
          <a:custGeom>
            <a:avLst/>
            <a:gdLst/>
            <a:ahLst/>
            <a:cxnLst/>
            <a:rect l="l" t="t" r="r" b="b"/>
            <a:pathLst>
              <a:path w="1403468" h="1403468">
                <a:moveTo>
                  <a:pt x="0" y="0"/>
                </a:moveTo>
                <a:lnTo>
                  <a:pt x="1403468" y="0"/>
                </a:lnTo>
                <a:lnTo>
                  <a:pt x="1403468" y="1403468"/>
                </a:lnTo>
                <a:lnTo>
                  <a:pt x="0" y="1403468"/>
                </a:lnTo>
                <a:lnTo>
                  <a:pt x="0" y="0"/>
                </a:lnTo>
                <a:close/>
              </a:path>
            </a:pathLst>
          </a:custGeom>
          <a:blipFill>
            <a:blip r:embed="rId15">
              <a:extLst>
                <a:ext uri="{96DAC541-7B7A-43D3-8B79-37D633B846F1}">
                  <asvg:svgBlip xmlns:asvg="http://schemas.microsoft.com/office/drawing/2016/SVG/main" r:embed="rId16"/>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824751" y="0"/>
            <a:ext cx="16638497" cy="11626150"/>
          </a:xfrm>
          <a:custGeom>
            <a:avLst/>
            <a:gdLst/>
            <a:ahLst/>
            <a:cxnLst/>
            <a:rect l="l" t="t" r="r" b="b"/>
            <a:pathLst>
              <a:path w="16638497" h="11626150">
                <a:moveTo>
                  <a:pt x="0" y="0"/>
                </a:moveTo>
                <a:lnTo>
                  <a:pt x="16638498" y="0"/>
                </a:lnTo>
                <a:lnTo>
                  <a:pt x="16638498" y="11626150"/>
                </a:lnTo>
                <a:lnTo>
                  <a:pt x="0" y="11626150"/>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4998143" y="1882155"/>
            <a:ext cx="8761598" cy="5678338"/>
          </a:xfrm>
          <a:custGeom>
            <a:avLst/>
            <a:gdLst/>
            <a:ahLst/>
            <a:cxnLst/>
            <a:rect l="l" t="t" r="r" b="b"/>
            <a:pathLst>
              <a:path w="8761598" h="5678338">
                <a:moveTo>
                  <a:pt x="0" y="0"/>
                </a:moveTo>
                <a:lnTo>
                  <a:pt x="8761598" y="0"/>
                </a:lnTo>
                <a:lnTo>
                  <a:pt x="8761598" y="5678338"/>
                </a:lnTo>
                <a:lnTo>
                  <a:pt x="0" y="5678338"/>
                </a:lnTo>
                <a:lnTo>
                  <a:pt x="0" y="0"/>
                </a:lnTo>
                <a:close/>
              </a:path>
            </a:pathLst>
          </a:custGeom>
          <a:blipFill>
            <a:blip r:embed="rId5"/>
            <a:stretch>
              <a:fillRect t="-1400" b="-1400"/>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Freeform 4"/>
          <p:cNvSpPr/>
          <p:nvPr/>
        </p:nvSpPr>
        <p:spPr>
          <a:xfrm>
            <a:off x="4349669" y="1611526"/>
            <a:ext cx="2007534" cy="2351431"/>
          </a:xfrm>
          <a:custGeom>
            <a:avLst/>
            <a:gdLst/>
            <a:ahLst/>
            <a:cxnLst/>
            <a:rect l="l" t="t" r="r" b="b"/>
            <a:pathLst>
              <a:path w="2007534" h="2351431">
                <a:moveTo>
                  <a:pt x="0" y="0"/>
                </a:moveTo>
                <a:lnTo>
                  <a:pt x="2007534" y="0"/>
                </a:lnTo>
                <a:lnTo>
                  <a:pt x="2007534" y="2351431"/>
                </a:lnTo>
                <a:lnTo>
                  <a:pt x="0" y="2351431"/>
                </a:lnTo>
                <a:lnTo>
                  <a:pt x="0" y="0"/>
                </a:lnTo>
                <a:close/>
              </a:path>
            </a:pathLst>
          </a:custGeom>
          <a:blipFill>
            <a:blip r:embed="rId6">
              <a:extLst>
                <a:ext uri="{96DAC541-7B7A-43D3-8B79-37D633B846F1}">
                  <asvg:svgBlip xmlns:asvg="http://schemas.microsoft.com/office/drawing/2016/SVG/main" r:embed="rId7"/>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TextBox 5"/>
          <p:cNvSpPr txBox="1"/>
          <p:nvPr/>
        </p:nvSpPr>
        <p:spPr>
          <a:xfrm>
            <a:off x="2130920" y="7484293"/>
            <a:ext cx="14175879" cy="2089150"/>
          </a:xfrm>
          <a:prstGeom prst="rect">
            <a:avLst/>
          </a:prstGeom>
        </p:spPr>
        <p:txBody>
          <a:bodyPr wrap="square"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모둠명</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3조</a:t>
            </a:r>
          </a:p>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작품명</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과학과</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환경이</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함께하는</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2040년</a:t>
            </a:r>
          </a:p>
          <a:p>
            <a:pPr marL="0" marR="0" lvl="0" indent="0" algn="l"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활용한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미래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사회</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키워드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자율주행</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기후변화</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인공지능</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교육혁신</a:t>
            </a:r>
            <a:endPar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endParaRPr>
          </a:p>
        </p:txBody>
      </p:sp>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469626" y="238416"/>
            <a:ext cx="17348747" cy="12122437"/>
          </a:xfrm>
          <a:custGeom>
            <a:avLst/>
            <a:gdLst/>
            <a:ahLst/>
            <a:cxnLst/>
            <a:rect l="l" t="t" r="r" b="b"/>
            <a:pathLst>
              <a:path w="17348747" h="12122437">
                <a:moveTo>
                  <a:pt x="0" y="0"/>
                </a:moveTo>
                <a:lnTo>
                  <a:pt x="17348748" y="0"/>
                </a:lnTo>
                <a:lnTo>
                  <a:pt x="17348748" y="12122437"/>
                </a:lnTo>
                <a:lnTo>
                  <a:pt x="0" y="12122437"/>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3" name="Group 3"/>
          <p:cNvGrpSpPr/>
          <p:nvPr/>
        </p:nvGrpSpPr>
        <p:grpSpPr>
          <a:xfrm>
            <a:off x="1028700" y="4238150"/>
            <a:ext cx="16230600" cy="5605036"/>
            <a:chOff x="0" y="0"/>
            <a:chExt cx="4274726" cy="1476224"/>
          </a:xfrm>
        </p:grpSpPr>
        <p:sp>
          <p:nvSpPr>
            <p:cNvPr id="4" name="Freeform 4"/>
            <p:cNvSpPr/>
            <p:nvPr/>
          </p:nvSpPr>
          <p:spPr>
            <a:xfrm>
              <a:off x="0" y="0"/>
              <a:ext cx="4274726" cy="1476224"/>
            </a:xfrm>
            <a:custGeom>
              <a:avLst/>
              <a:gdLst/>
              <a:ahLst/>
              <a:cxnLst/>
              <a:rect l="l" t="t" r="r" b="b"/>
              <a:pathLst>
                <a:path w="4274726" h="1476224">
                  <a:moveTo>
                    <a:pt x="34344" y="0"/>
                  </a:moveTo>
                  <a:lnTo>
                    <a:pt x="4240382" y="0"/>
                  </a:lnTo>
                  <a:cubicBezTo>
                    <a:pt x="4249491" y="0"/>
                    <a:pt x="4258226" y="3618"/>
                    <a:pt x="4264667" y="10059"/>
                  </a:cubicBezTo>
                  <a:cubicBezTo>
                    <a:pt x="4271108" y="16500"/>
                    <a:pt x="4274726" y="25235"/>
                    <a:pt x="4274726" y="34344"/>
                  </a:cubicBezTo>
                  <a:lnTo>
                    <a:pt x="4274726" y="1441880"/>
                  </a:lnTo>
                  <a:cubicBezTo>
                    <a:pt x="4274726" y="1450988"/>
                    <a:pt x="4271108" y="1459724"/>
                    <a:pt x="4264667" y="1466165"/>
                  </a:cubicBezTo>
                  <a:cubicBezTo>
                    <a:pt x="4258226" y="1472605"/>
                    <a:pt x="4249491" y="1476224"/>
                    <a:pt x="4240382" y="1476224"/>
                  </a:cubicBezTo>
                  <a:lnTo>
                    <a:pt x="34344" y="1476224"/>
                  </a:lnTo>
                  <a:cubicBezTo>
                    <a:pt x="25235" y="1476224"/>
                    <a:pt x="16500" y="1472605"/>
                    <a:pt x="10059" y="1466165"/>
                  </a:cubicBezTo>
                  <a:cubicBezTo>
                    <a:pt x="3618" y="1459724"/>
                    <a:pt x="0" y="1450988"/>
                    <a:pt x="0" y="1441880"/>
                  </a:cubicBezTo>
                  <a:lnTo>
                    <a:pt x="0" y="34344"/>
                  </a:lnTo>
                  <a:cubicBezTo>
                    <a:pt x="0" y="25235"/>
                    <a:pt x="3618" y="16500"/>
                    <a:pt x="10059" y="10059"/>
                  </a:cubicBezTo>
                  <a:cubicBezTo>
                    <a:pt x="16500" y="3618"/>
                    <a:pt x="25235" y="0"/>
                    <a:pt x="34344" y="0"/>
                  </a:cubicBezTo>
                  <a:close/>
                </a:path>
              </a:pathLst>
            </a:custGeom>
            <a:solidFill>
              <a:srgbClr val="FEFEFE"/>
            </a:solidFill>
            <a:ln w="38100" cap="rnd">
              <a:solidFill>
                <a:srgbClr val="000000"/>
              </a:solidFill>
              <a:prstDash val="solid"/>
              <a:round/>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TextBox 5"/>
            <p:cNvSpPr txBox="1"/>
            <p:nvPr/>
          </p:nvSpPr>
          <p:spPr>
            <a:xfrm>
              <a:off x="0" y="-47625"/>
              <a:ext cx="4274726" cy="1523849"/>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6" name="TextBox 6"/>
          <p:cNvSpPr txBox="1"/>
          <p:nvPr/>
        </p:nvSpPr>
        <p:spPr>
          <a:xfrm>
            <a:off x="743413" y="1882300"/>
            <a:ext cx="16230600" cy="2089150"/>
          </a:xfrm>
          <a:prstGeom prst="rect">
            <a:avLst/>
          </a:prstGeom>
        </p:spPr>
        <p:txBody>
          <a:bodyPr lIns="0" tIns="0" rIns="0" bIns="0" rtlCol="0" anchor="t">
            <a:spAutoFit/>
          </a:bodyPr>
          <a:lstStyle/>
          <a:p>
            <a:pPr marL="863599" marR="0" lvl="1" indent="-431800" algn="just" defTabSz="914400" rtl="0" eaLnBrk="1" fontAlgn="auto" latinLnBrk="0" hangingPunct="1">
              <a:lnSpc>
                <a:spcPts val="5599"/>
              </a:lnSpc>
              <a:spcBef>
                <a:spcPct val="0"/>
              </a:spcBef>
              <a:spcAft>
                <a:spcPts val="0"/>
              </a:spcAft>
              <a:buClrTx/>
              <a:buSzTx/>
              <a:buFontTx/>
              <a:buAutoNum type="arabicPeriod"/>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미래사회 카드 중 가장 끌리는 그림의 카드를 세 장 뽑아봅시다. 해당 카드는 어떤 미래 사회를 설명하고 있을까요? 떠오르는 개념을 키워드로 정리해 봅시다.</a:t>
            </a:r>
          </a:p>
        </p:txBody>
      </p:sp>
      <p:sp>
        <p:nvSpPr>
          <p:cNvPr id="7" name="AutoShape 7"/>
          <p:cNvSpPr/>
          <p:nvPr/>
        </p:nvSpPr>
        <p:spPr>
          <a:xfrm flipH="1">
            <a:off x="5243398" y="4238150"/>
            <a:ext cx="0" cy="5605036"/>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8" name="AutoShape 8"/>
          <p:cNvSpPr/>
          <p:nvPr/>
        </p:nvSpPr>
        <p:spPr>
          <a:xfrm>
            <a:off x="1028700" y="5579821"/>
            <a:ext cx="16230600"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9" name="AutoShape 9"/>
          <p:cNvSpPr/>
          <p:nvPr/>
        </p:nvSpPr>
        <p:spPr>
          <a:xfrm>
            <a:off x="1028700" y="7019448"/>
            <a:ext cx="16230600" cy="21221"/>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0" name="AutoShape 10"/>
          <p:cNvSpPr/>
          <p:nvPr/>
        </p:nvSpPr>
        <p:spPr>
          <a:xfrm flipV="1">
            <a:off x="1028700" y="8457723"/>
            <a:ext cx="16230600"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1" name="TextBox 11"/>
          <p:cNvSpPr txBox="1"/>
          <p:nvPr/>
        </p:nvSpPr>
        <p:spPr>
          <a:xfrm>
            <a:off x="2143583" y="4604695"/>
            <a:ext cx="2199815"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카드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번호</a:t>
            </a:r>
            <a:endPar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endParaRPr>
          </a:p>
        </p:txBody>
      </p:sp>
      <p:sp>
        <p:nvSpPr>
          <p:cNvPr id="12" name="AutoShape 12"/>
          <p:cNvSpPr/>
          <p:nvPr/>
        </p:nvSpPr>
        <p:spPr>
          <a:xfrm>
            <a:off x="2143584" y="5579821"/>
            <a:ext cx="0" cy="4263366"/>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3" name="TextBox 13"/>
          <p:cNvSpPr txBox="1"/>
          <p:nvPr/>
        </p:nvSpPr>
        <p:spPr>
          <a:xfrm>
            <a:off x="3102632" y="5921809"/>
            <a:ext cx="1393168"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54번</a:t>
            </a:r>
          </a:p>
        </p:txBody>
      </p:sp>
      <p:sp>
        <p:nvSpPr>
          <p:cNvPr id="14" name="TextBox 14"/>
          <p:cNvSpPr txBox="1"/>
          <p:nvPr/>
        </p:nvSpPr>
        <p:spPr>
          <a:xfrm>
            <a:off x="3102632" y="7383569"/>
            <a:ext cx="1240765"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62번</a:t>
            </a:r>
          </a:p>
        </p:txBody>
      </p:sp>
      <p:sp>
        <p:nvSpPr>
          <p:cNvPr id="15" name="TextBox 15"/>
          <p:cNvSpPr txBox="1"/>
          <p:nvPr/>
        </p:nvSpPr>
        <p:spPr>
          <a:xfrm>
            <a:off x="3102632" y="8880475"/>
            <a:ext cx="1393168"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a:ln>
                  <a:noFill/>
                </a:ln>
                <a:solidFill>
                  <a:srgbClr val="F8355A"/>
                </a:solidFill>
                <a:effectLst/>
                <a:uLnTx/>
                <a:uFillTx/>
                <a:latin typeface="Nanum Gothic"/>
                <a:ea typeface="Nanum Gothic"/>
                <a:cs typeface="Nanum Gothic"/>
                <a:sym typeface="Nanum Gothic"/>
              </a:rPr>
              <a:t>69번</a:t>
            </a:r>
          </a:p>
        </p:txBody>
      </p:sp>
      <p:sp>
        <p:nvSpPr>
          <p:cNvPr id="16" name="TextBox 16"/>
          <p:cNvSpPr txBox="1"/>
          <p:nvPr/>
        </p:nvSpPr>
        <p:spPr>
          <a:xfrm>
            <a:off x="1449219" y="5930422"/>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1</a:t>
            </a:r>
          </a:p>
        </p:txBody>
      </p:sp>
      <p:sp>
        <p:nvSpPr>
          <p:cNvPr id="17" name="TextBox 17"/>
          <p:cNvSpPr txBox="1"/>
          <p:nvPr/>
        </p:nvSpPr>
        <p:spPr>
          <a:xfrm>
            <a:off x="1449219" y="7371371"/>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2</a:t>
            </a:r>
          </a:p>
        </p:txBody>
      </p:sp>
      <p:sp>
        <p:nvSpPr>
          <p:cNvPr id="18" name="TextBox 18"/>
          <p:cNvSpPr txBox="1"/>
          <p:nvPr/>
        </p:nvSpPr>
        <p:spPr>
          <a:xfrm>
            <a:off x="1449219" y="8667273"/>
            <a:ext cx="307925"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3</a:t>
            </a:r>
          </a:p>
        </p:txBody>
      </p:sp>
      <p:sp>
        <p:nvSpPr>
          <p:cNvPr id="19" name="TextBox 19"/>
          <p:cNvSpPr txBox="1"/>
          <p:nvPr/>
        </p:nvSpPr>
        <p:spPr>
          <a:xfrm>
            <a:off x="5392103" y="4604695"/>
            <a:ext cx="11581909"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카드를</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보고</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연상되는</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미래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사회의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개념</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키워드로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정리</a:t>
            </a:r>
            <a:endPar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endParaRPr>
          </a:p>
        </p:txBody>
      </p:sp>
      <p:sp>
        <p:nvSpPr>
          <p:cNvPr id="20" name="TextBox 20"/>
          <p:cNvSpPr txBox="1"/>
          <p:nvPr/>
        </p:nvSpPr>
        <p:spPr>
          <a:xfrm>
            <a:off x="5392103" y="5620184"/>
            <a:ext cx="11820915"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투자, 비트코인, 금융 상품 개발자,  온라인 학습, 디지털 노마드</a:t>
            </a:r>
          </a:p>
        </p:txBody>
      </p:sp>
      <p:sp>
        <p:nvSpPr>
          <p:cNvPr id="21" name="TextBox 21"/>
          <p:cNvSpPr txBox="1"/>
          <p:nvPr/>
        </p:nvSpPr>
        <p:spPr>
          <a:xfrm>
            <a:off x="5438385" y="7021619"/>
            <a:ext cx="11820915"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SNS, 디지털 크리에이터, 전자투표, 행정 기술, 디지털 기술</a:t>
            </a:r>
          </a:p>
        </p:txBody>
      </p:sp>
      <p:sp>
        <p:nvSpPr>
          <p:cNvPr id="22" name="TextBox 22"/>
          <p:cNvSpPr txBox="1"/>
          <p:nvPr/>
        </p:nvSpPr>
        <p:spPr>
          <a:xfrm>
            <a:off x="5438385" y="8386869"/>
            <a:ext cx="11820915"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로봇, 자동화, 단순 노동, 공장, 인력 대체, AI, 노동 변화, 4차산업혁명</a:t>
            </a:r>
          </a:p>
        </p:txBody>
      </p:sp>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469626" y="238416"/>
            <a:ext cx="17348747" cy="12122437"/>
          </a:xfrm>
          <a:custGeom>
            <a:avLst/>
            <a:gdLst/>
            <a:ahLst/>
            <a:cxnLst/>
            <a:rect l="l" t="t" r="r" b="b"/>
            <a:pathLst>
              <a:path w="17348747" h="12122437">
                <a:moveTo>
                  <a:pt x="0" y="0"/>
                </a:moveTo>
                <a:lnTo>
                  <a:pt x="17348748" y="0"/>
                </a:lnTo>
                <a:lnTo>
                  <a:pt x="17348748" y="12122437"/>
                </a:lnTo>
                <a:lnTo>
                  <a:pt x="0" y="12122437"/>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3" name="Group 3"/>
          <p:cNvGrpSpPr/>
          <p:nvPr/>
        </p:nvGrpSpPr>
        <p:grpSpPr>
          <a:xfrm rot="13699">
            <a:off x="1025719" y="4219094"/>
            <a:ext cx="16230600" cy="5605036"/>
            <a:chOff x="0" y="0"/>
            <a:chExt cx="4274726" cy="1476224"/>
          </a:xfrm>
        </p:grpSpPr>
        <p:sp>
          <p:nvSpPr>
            <p:cNvPr id="4" name="Freeform 4"/>
            <p:cNvSpPr/>
            <p:nvPr/>
          </p:nvSpPr>
          <p:spPr>
            <a:xfrm>
              <a:off x="0" y="0"/>
              <a:ext cx="4274726" cy="1476224"/>
            </a:xfrm>
            <a:custGeom>
              <a:avLst/>
              <a:gdLst/>
              <a:ahLst/>
              <a:cxnLst/>
              <a:rect l="l" t="t" r="r" b="b"/>
              <a:pathLst>
                <a:path w="4274726" h="1476224">
                  <a:moveTo>
                    <a:pt x="34344" y="0"/>
                  </a:moveTo>
                  <a:lnTo>
                    <a:pt x="4240382" y="0"/>
                  </a:lnTo>
                  <a:cubicBezTo>
                    <a:pt x="4249491" y="0"/>
                    <a:pt x="4258226" y="3618"/>
                    <a:pt x="4264667" y="10059"/>
                  </a:cubicBezTo>
                  <a:cubicBezTo>
                    <a:pt x="4271108" y="16500"/>
                    <a:pt x="4274726" y="25235"/>
                    <a:pt x="4274726" y="34344"/>
                  </a:cubicBezTo>
                  <a:lnTo>
                    <a:pt x="4274726" y="1441880"/>
                  </a:lnTo>
                  <a:cubicBezTo>
                    <a:pt x="4274726" y="1450988"/>
                    <a:pt x="4271108" y="1459724"/>
                    <a:pt x="4264667" y="1466165"/>
                  </a:cubicBezTo>
                  <a:cubicBezTo>
                    <a:pt x="4258226" y="1472605"/>
                    <a:pt x="4249491" y="1476224"/>
                    <a:pt x="4240382" y="1476224"/>
                  </a:cubicBezTo>
                  <a:lnTo>
                    <a:pt x="34344" y="1476224"/>
                  </a:lnTo>
                  <a:cubicBezTo>
                    <a:pt x="25235" y="1476224"/>
                    <a:pt x="16500" y="1472605"/>
                    <a:pt x="10059" y="1466165"/>
                  </a:cubicBezTo>
                  <a:cubicBezTo>
                    <a:pt x="3618" y="1459724"/>
                    <a:pt x="0" y="1450988"/>
                    <a:pt x="0" y="1441880"/>
                  </a:cubicBezTo>
                  <a:lnTo>
                    <a:pt x="0" y="34344"/>
                  </a:lnTo>
                  <a:cubicBezTo>
                    <a:pt x="0" y="25235"/>
                    <a:pt x="3618" y="16500"/>
                    <a:pt x="10059" y="10059"/>
                  </a:cubicBezTo>
                  <a:cubicBezTo>
                    <a:pt x="16500" y="3618"/>
                    <a:pt x="25235" y="0"/>
                    <a:pt x="34344" y="0"/>
                  </a:cubicBezTo>
                  <a:close/>
                </a:path>
              </a:pathLst>
            </a:custGeom>
            <a:solidFill>
              <a:srgbClr val="FEFEFE"/>
            </a:solidFill>
            <a:ln w="38100" cap="rnd">
              <a:solidFill>
                <a:srgbClr val="000000"/>
              </a:solidFill>
              <a:prstDash val="solid"/>
              <a:round/>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TextBox 5"/>
            <p:cNvSpPr txBox="1"/>
            <p:nvPr/>
          </p:nvSpPr>
          <p:spPr>
            <a:xfrm>
              <a:off x="0" y="-47625"/>
              <a:ext cx="4274726" cy="1523849"/>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6" name="TextBox 6"/>
          <p:cNvSpPr txBox="1"/>
          <p:nvPr/>
        </p:nvSpPr>
        <p:spPr>
          <a:xfrm>
            <a:off x="1028725" y="2247056"/>
            <a:ext cx="16230600" cy="2089150"/>
          </a:xfrm>
          <a:prstGeom prst="rect">
            <a:avLst/>
          </a:prstGeom>
        </p:spPr>
        <p:txBody>
          <a:bodyPr lIns="0" tIns="0" rIns="0" bIns="0" rtlCol="0" anchor="t">
            <a:spAutoFit/>
          </a:bodyPr>
          <a:lstStyle/>
          <a:p>
            <a:pPr marL="0" marR="0" lvl="0" indent="0" algn="just"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2. 우리 모둠원들이 뽑은 카드의 키워드를 조합하면 어떤 미래 사회가 등장할지 상상해서 적어 봅시다.</a:t>
            </a:r>
          </a:p>
          <a:p>
            <a:pPr marL="0" marR="0" lvl="0" indent="0" algn="just" defTabSz="914400" rtl="0" eaLnBrk="1" fontAlgn="auto" latinLnBrk="0" hangingPunct="1">
              <a:lnSpc>
                <a:spcPts val="5599"/>
              </a:lnSpc>
              <a:spcBef>
                <a:spcPct val="0"/>
              </a:spcBef>
              <a:spcAft>
                <a:spcPts val="0"/>
              </a:spcAft>
              <a:buClrTx/>
              <a:buSzTx/>
              <a:buFontTx/>
              <a:buNone/>
              <a:tabLst/>
              <a:defRPr/>
            </a:pPr>
            <a:endPar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endParaRPr>
          </a:p>
        </p:txBody>
      </p:sp>
      <p:sp>
        <p:nvSpPr>
          <p:cNvPr id="7" name="AutoShape 7"/>
          <p:cNvSpPr/>
          <p:nvPr/>
        </p:nvSpPr>
        <p:spPr>
          <a:xfrm flipV="1">
            <a:off x="1028636" y="6267296"/>
            <a:ext cx="16230754"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8" name="TextBox 8"/>
          <p:cNvSpPr txBox="1"/>
          <p:nvPr/>
        </p:nvSpPr>
        <p:spPr>
          <a:xfrm>
            <a:off x="90769" y="4425472"/>
            <a:ext cx="10412709"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우리 모둠이 뽑은 카드의 키워드/개념:</a:t>
            </a:r>
          </a:p>
        </p:txBody>
      </p:sp>
      <p:sp>
        <p:nvSpPr>
          <p:cNvPr id="9" name="TextBox 9"/>
          <p:cNvSpPr txBox="1"/>
          <p:nvPr/>
        </p:nvSpPr>
        <p:spPr>
          <a:xfrm>
            <a:off x="892559" y="6223434"/>
            <a:ext cx="13287051"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카드의 키워드를 조합해서 상상해본 우리 모둠의 미래 사회:</a:t>
            </a:r>
          </a:p>
        </p:txBody>
      </p:sp>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469626" y="238416"/>
            <a:ext cx="17348747" cy="12122437"/>
          </a:xfrm>
          <a:custGeom>
            <a:avLst/>
            <a:gdLst/>
            <a:ahLst/>
            <a:cxnLst/>
            <a:rect l="l" t="t" r="r" b="b"/>
            <a:pathLst>
              <a:path w="17348747" h="12122437">
                <a:moveTo>
                  <a:pt x="0" y="0"/>
                </a:moveTo>
                <a:lnTo>
                  <a:pt x="17348748" y="0"/>
                </a:lnTo>
                <a:lnTo>
                  <a:pt x="17348748" y="12122437"/>
                </a:lnTo>
                <a:lnTo>
                  <a:pt x="0" y="12122437"/>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3" name="Group 3"/>
          <p:cNvGrpSpPr/>
          <p:nvPr/>
        </p:nvGrpSpPr>
        <p:grpSpPr>
          <a:xfrm rot="-6344">
            <a:off x="1032157" y="4219097"/>
            <a:ext cx="16230600" cy="5605036"/>
            <a:chOff x="0" y="0"/>
            <a:chExt cx="4274726" cy="1476224"/>
          </a:xfrm>
        </p:grpSpPr>
        <p:sp>
          <p:nvSpPr>
            <p:cNvPr id="4" name="Freeform 4"/>
            <p:cNvSpPr/>
            <p:nvPr/>
          </p:nvSpPr>
          <p:spPr>
            <a:xfrm>
              <a:off x="0" y="0"/>
              <a:ext cx="4274726" cy="1476224"/>
            </a:xfrm>
            <a:custGeom>
              <a:avLst/>
              <a:gdLst/>
              <a:ahLst/>
              <a:cxnLst/>
              <a:rect l="l" t="t" r="r" b="b"/>
              <a:pathLst>
                <a:path w="4274726" h="1476224">
                  <a:moveTo>
                    <a:pt x="34344" y="0"/>
                  </a:moveTo>
                  <a:lnTo>
                    <a:pt x="4240382" y="0"/>
                  </a:lnTo>
                  <a:cubicBezTo>
                    <a:pt x="4249491" y="0"/>
                    <a:pt x="4258226" y="3618"/>
                    <a:pt x="4264667" y="10059"/>
                  </a:cubicBezTo>
                  <a:cubicBezTo>
                    <a:pt x="4271108" y="16500"/>
                    <a:pt x="4274726" y="25235"/>
                    <a:pt x="4274726" y="34344"/>
                  </a:cubicBezTo>
                  <a:lnTo>
                    <a:pt x="4274726" y="1441880"/>
                  </a:lnTo>
                  <a:cubicBezTo>
                    <a:pt x="4274726" y="1450988"/>
                    <a:pt x="4271108" y="1459724"/>
                    <a:pt x="4264667" y="1466165"/>
                  </a:cubicBezTo>
                  <a:cubicBezTo>
                    <a:pt x="4258226" y="1472605"/>
                    <a:pt x="4249491" y="1476224"/>
                    <a:pt x="4240382" y="1476224"/>
                  </a:cubicBezTo>
                  <a:lnTo>
                    <a:pt x="34344" y="1476224"/>
                  </a:lnTo>
                  <a:cubicBezTo>
                    <a:pt x="25235" y="1476224"/>
                    <a:pt x="16500" y="1472605"/>
                    <a:pt x="10059" y="1466165"/>
                  </a:cubicBezTo>
                  <a:cubicBezTo>
                    <a:pt x="3618" y="1459724"/>
                    <a:pt x="0" y="1450988"/>
                    <a:pt x="0" y="1441880"/>
                  </a:cubicBezTo>
                  <a:lnTo>
                    <a:pt x="0" y="34344"/>
                  </a:lnTo>
                  <a:cubicBezTo>
                    <a:pt x="0" y="25235"/>
                    <a:pt x="3618" y="16500"/>
                    <a:pt x="10059" y="10059"/>
                  </a:cubicBezTo>
                  <a:cubicBezTo>
                    <a:pt x="16500" y="3618"/>
                    <a:pt x="25235" y="0"/>
                    <a:pt x="34344" y="0"/>
                  </a:cubicBezTo>
                  <a:close/>
                </a:path>
              </a:pathLst>
            </a:custGeom>
            <a:solidFill>
              <a:srgbClr val="FEFEFE"/>
            </a:solidFill>
            <a:ln w="38100" cap="rnd">
              <a:solidFill>
                <a:srgbClr val="000000"/>
              </a:solidFill>
              <a:prstDash val="solid"/>
              <a:round/>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TextBox 5"/>
            <p:cNvSpPr txBox="1"/>
            <p:nvPr/>
          </p:nvSpPr>
          <p:spPr>
            <a:xfrm>
              <a:off x="0" y="-47625"/>
              <a:ext cx="4274726" cy="1523849"/>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6" name="TextBox 6"/>
          <p:cNvSpPr txBox="1"/>
          <p:nvPr/>
        </p:nvSpPr>
        <p:spPr>
          <a:xfrm>
            <a:off x="1028725" y="2247056"/>
            <a:ext cx="16230600" cy="2089150"/>
          </a:xfrm>
          <a:prstGeom prst="rect">
            <a:avLst/>
          </a:prstGeom>
        </p:spPr>
        <p:txBody>
          <a:bodyPr lIns="0" tIns="0" rIns="0" bIns="0" rtlCol="0" anchor="t">
            <a:spAutoFit/>
          </a:bodyPr>
          <a:lstStyle/>
          <a:p>
            <a:pPr marL="0" marR="0" lvl="0" indent="0" algn="just"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2. 우리 모둠원들이 뽑은 카드의 키워드를 조합하면 어떤 미래 사회가 등장할지 상상해서 적어 봅시다.</a:t>
            </a:r>
          </a:p>
          <a:p>
            <a:pPr marL="0" marR="0" lvl="0" indent="0" algn="just" defTabSz="914400" rtl="0" eaLnBrk="1" fontAlgn="auto" latinLnBrk="0" hangingPunct="1">
              <a:lnSpc>
                <a:spcPts val="5599"/>
              </a:lnSpc>
              <a:spcBef>
                <a:spcPct val="0"/>
              </a:spcBef>
              <a:spcAft>
                <a:spcPts val="0"/>
              </a:spcAft>
              <a:buClrTx/>
              <a:buSzTx/>
              <a:buFontTx/>
              <a:buNone/>
              <a:tabLst/>
              <a:defRPr/>
            </a:pPr>
            <a:endPar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endParaRPr>
          </a:p>
        </p:txBody>
      </p:sp>
      <p:sp>
        <p:nvSpPr>
          <p:cNvPr id="7" name="AutoShape 7"/>
          <p:cNvSpPr/>
          <p:nvPr/>
        </p:nvSpPr>
        <p:spPr>
          <a:xfrm flipV="1">
            <a:off x="1028562" y="5917418"/>
            <a:ext cx="16232171" cy="0"/>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8" name="TextBox 8"/>
          <p:cNvSpPr txBox="1"/>
          <p:nvPr/>
        </p:nvSpPr>
        <p:spPr>
          <a:xfrm>
            <a:off x="90769" y="4425472"/>
            <a:ext cx="10412709"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우리 모둠이 뽑은 카드의 키워드/개념:</a:t>
            </a:r>
          </a:p>
        </p:txBody>
      </p:sp>
      <p:sp>
        <p:nvSpPr>
          <p:cNvPr id="9" name="TextBox 9"/>
          <p:cNvSpPr txBox="1"/>
          <p:nvPr/>
        </p:nvSpPr>
        <p:spPr>
          <a:xfrm>
            <a:off x="907687" y="5921809"/>
            <a:ext cx="13287051"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카드의 키워드를 조합해서 상상해본 우리 모둠의 미래 사회:</a:t>
            </a:r>
          </a:p>
        </p:txBody>
      </p:sp>
      <p:sp>
        <p:nvSpPr>
          <p:cNvPr id="10" name="TextBox 10"/>
          <p:cNvSpPr txBox="1"/>
          <p:nvPr/>
        </p:nvSpPr>
        <p:spPr>
          <a:xfrm>
            <a:off x="1201615" y="5190648"/>
            <a:ext cx="11820915" cy="67945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F8355A"/>
                </a:solidFill>
                <a:effectLst/>
                <a:uLnTx/>
                <a:uFillTx/>
                <a:latin typeface="Nanum Gothic"/>
                <a:ea typeface="Nanum Gothic"/>
                <a:cs typeface="Nanum Gothic"/>
                <a:sym typeface="Nanum Gothic"/>
              </a:rPr>
              <a:t>디지털 노마드, 온라인 창작자, 크리에이터, AI</a:t>
            </a:r>
          </a:p>
        </p:txBody>
      </p:sp>
      <p:sp>
        <p:nvSpPr>
          <p:cNvPr id="11" name="TextBox 11"/>
          <p:cNvSpPr txBox="1"/>
          <p:nvPr/>
        </p:nvSpPr>
        <p:spPr>
          <a:xfrm>
            <a:off x="1201615" y="6648884"/>
            <a:ext cx="15966905" cy="2794000"/>
          </a:xfrm>
          <a:prstGeom prst="rect">
            <a:avLst/>
          </a:prstGeom>
        </p:spPr>
        <p:txBody>
          <a:bodyPr lIns="0" tIns="0" rIns="0" bIns="0" rtlCol="0" anchor="t">
            <a:spAutoFit/>
          </a:bodyPr>
          <a:lstStyle/>
          <a:p>
            <a:pPr marL="0" marR="0" lvl="0" indent="0" algn="just"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F7375A"/>
                </a:solidFill>
                <a:effectLst/>
                <a:uLnTx/>
                <a:uFillTx/>
                <a:latin typeface="Nanum Gothic"/>
                <a:ea typeface="Nanum Gothic"/>
                <a:cs typeface="Nanum Gothic"/>
                <a:sym typeface="Nanum Gothic"/>
              </a:rPr>
              <a:t>미래 사회는 인공지능을 기반으로 디지털 노마드와 크리에이터들이 주도하는 창작 경제로 바뀐다. 이들은 장소의 제약 없이 AI를 활용해 콘텐츠를 제작하고 수익을 창출하며, 고정된 직장 대신 유연한 일과 삶을 추구한다. 기술과 창의성이 결합된 자율적인 생활 방식이 사회의 새로운 중심이 된다.</a:t>
            </a:r>
          </a:p>
        </p:txBody>
      </p:sp>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469626" y="238416"/>
            <a:ext cx="17348747" cy="12122437"/>
          </a:xfrm>
          <a:custGeom>
            <a:avLst/>
            <a:gdLst/>
            <a:ahLst/>
            <a:cxnLst/>
            <a:rect l="l" t="t" r="r" b="b"/>
            <a:pathLst>
              <a:path w="17348747" h="12122437">
                <a:moveTo>
                  <a:pt x="0" y="0"/>
                </a:moveTo>
                <a:lnTo>
                  <a:pt x="17348748" y="0"/>
                </a:lnTo>
                <a:lnTo>
                  <a:pt x="17348748" y="12122437"/>
                </a:lnTo>
                <a:lnTo>
                  <a:pt x="0" y="12122437"/>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grpSp>
        <p:nvGrpSpPr>
          <p:cNvPr id="3" name="Group 3"/>
          <p:cNvGrpSpPr/>
          <p:nvPr/>
        </p:nvGrpSpPr>
        <p:grpSpPr>
          <a:xfrm rot="13699">
            <a:off x="1028636" y="3485580"/>
            <a:ext cx="16201769" cy="6540218"/>
            <a:chOff x="0" y="0"/>
            <a:chExt cx="4267133" cy="1722527"/>
          </a:xfrm>
        </p:grpSpPr>
        <p:sp>
          <p:nvSpPr>
            <p:cNvPr id="4" name="Freeform 4"/>
            <p:cNvSpPr/>
            <p:nvPr/>
          </p:nvSpPr>
          <p:spPr>
            <a:xfrm>
              <a:off x="0" y="0"/>
              <a:ext cx="4267133" cy="1722527"/>
            </a:xfrm>
            <a:custGeom>
              <a:avLst/>
              <a:gdLst/>
              <a:ahLst/>
              <a:cxnLst/>
              <a:rect l="l" t="t" r="r" b="b"/>
              <a:pathLst>
                <a:path w="4267133" h="1722527">
                  <a:moveTo>
                    <a:pt x="34405" y="0"/>
                  </a:moveTo>
                  <a:lnTo>
                    <a:pt x="4232728" y="0"/>
                  </a:lnTo>
                  <a:cubicBezTo>
                    <a:pt x="4241852" y="0"/>
                    <a:pt x="4250603" y="3625"/>
                    <a:pt x="4257056" y="10077"/>
                  </a:cubicBezTo>
                  <a:cubicBezTo>
                    <a:pt x="4263508" y="16529"/>
                    <a:pt x="4267133" y="25280"/>
                    <a:pt x="4267133" y="34405"/>
                  </a:cubicBezTo>
                  <a:lnTo>
                    <a:pt x="4267133" y="1688122"/>
                  </a:lnTo>
                  <a:cubicBezTo>
                    <a:pt x="4267133" y="1697247"/>
                    <a:pt x="4263508" y="1705998"/>
                    <a:pt x="4257056" y="1712450"/>
                  </a:cubicBezTo>
                  <a:cubicBezTo>
                    <a:pt x="4250603" y="1718902"/>
                    <a:pt x="4241852" y="1722527"/>
                    <a:pt x="4232728" y="1722527"/>
                  </a:cubicBezTo>
                  <a:lnTo>
                    <a:pt x="34405" y="1722527"/>
                  </a:lnTo>
                  <a:cubicBezTo>
                    <a:pt x="25280" y="1722527"/>
                    <a:pt x="16529" y="1718902"/>
                    <a:pt x="10077" y="1712450"/>
                  </a:cubicBezTo>
                  <a:cubicBezTo>
                    <a:pt x="3625" y="1705998"/>
                    <a:pt x="0" y="1697247"/>
                    <a:pt x="0" y="1688122"/>
                  </a:cubicBezTo>
                  <a:lnTo>
                    <a:pt x="0" y="34405"/>
                  </a:lnTo>
                  <a:cubicBezTo>
                    <a:pt x="0" y="25280"/>
                    <a:pt x="3625" y="16529"/>
                    <a:pt x="10077" y="10077"/>
                  </a:cubicBezTo>
                  <a:cubicBezTo>
                    <a:pt x="16529" y="3625"/>
                    <a:pt x="25280" y="0"/>
                    <a:pt x="34405" y="0"/>
                  </a:cubicBezTo>
                  <a:close/>
                </a:path>
              </a:pathLst>
            </a:custGeom>
            <a:solidFill>
              <a:srgbClr val="FEFEFE"/>
            </a:solidFill>
            <a:ln w="38100" cap="rnd">
              <a:solidFill>
                <a:srgbClr val="000000"/>
              </a:solidFill>
              <a:prstDash val="solid"/>
              <a:round/>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TextBox 5"/>
            <p:cNvSpPr txBox="1"/>
            <p:nvPr/>
          </p:nvSpPr>
          <p:spPr>
            <a:xfrm>
              <a:off x="0" y="-47625"/>
              <a:ext cx="4267133" cy="1770152"/>
            </a:xfrm>
            <a:prstGeom prst="rect">
              <a:avLst/>
            </a:prstGeom>
          </p:spPr>
          <p:txBody>
            <a:bodyPr lIns="50800" tIns="50800" rIns="50800" bIns="50800" rtlCol="0" anchor="ctr"/>
            <a:lstStyle/>
            <a:p>
              <a:pPr marL="0" marR="0" lvl="0" indent="0" algn="ctr" defTabSz="914400" rtl="0" eaLnBrk="1" fontAlgn="auto" latinLnBrk="0" hangingPunct="1">
                <a:lnSpc>
                  <a:spcPts val="2659"/>
                </a:lnSpc>
                <a:spcBef>
                  <a:spcPct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6" name="TextBox 6"/>
          <p:cNvSpPr txBox="1"/>
          <p:nvPr/>
        </p:nvSpPr>
        <p:spPr>
          <a:xfrm>
            <a:off x="1028700" y="1899110"/>
            <a:ext cx="16230600" cy="2794000"/>
          </a:xfrm>
          <a:prstGeom prst="rect">
            <a:avLst/>
          </a:prstGeom>
        </p:spPr>
        <p:txBody>
          <a:bodyPr lIns="0" tIns="0" rIns="0" bIns="0" rtlCol="0" anchor="t">
            <a:spAutoFit/>
          </a:bodyPr>
          <a:lstStyle/>
          <a:p>
            <a:pPr marL="0" marR="0" lvl="0" indent="0" algn="just"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3. 모둠원들끼리 뽑은 카드를 가운데에 모아 두고, 전체 카드를 탐색해 미래 사회의 주요 특징을 적어 봅시다. </a:t>
            </a:r>
          </a:p>
          <a:p>
            <a:pPr marL="0" marR="0" lvl="0" indent="0" algn="just" defTabSz="914400" rtl="0" eaLnBrk="1" fontAlgn="auto" latinLnBrk="0" hangingPunct="1">
              <a:lnSpc>
                <a:spcPts val="5599"/>
              </a:lnSpc>
              <a:spcBef>
                <a:spcPct val="0"/>
              </a:spcBef>
              <a:spcAft>
                <a:spcPts val="0"/>
              </a:spcAft>
              <a:buClrTx/>
              <a:buSzTx/>
              <a:buFontTx/>
              <a:buNone/>
              <a:tabLst/>
              <a:defRPr/>
            </a:pPr>
            <a:endPar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endParaRPr>
          </a:p>
          <a:p>
            <a:pPr marL="0" marR="0" lvl="0" indent="0" algn="just" defTabSz="914400" rtl="0" eaLnBrk="1" fontAlgn="auto" latinLnBrk="0" hangingPunct="1">
              <a:lnSpc>
                <a:spcPts val="5599"/>
              </a:lnSpc>
              <a:spcBef>
                <a:spcPct val="0"/>
              </a:spcBef>
              <a:spcAft>
                <a:spcPts val="0"/>
              </a:spcAft>
              <a:buClrTx/>
              <a:buSzTx/>
              <a:buFontTx/>
              <a:buNone/>
              <a:tabLst/>
              <a:defRPr/>
            </a:pPr>
            <a:endPar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endParaRPr>
          </a:p>
        </p:txBody>
      </p:sp>
      <p:sp>
        <p:nvSpPr>
          <p:cNvPr id="7" name="AutoShape 7"/>
          <p:cNvSpPr/>
          <p:nvPr/>
        </p:nvSpPr>
        <p:spPr>
          <a:xfrm>
            <a:off x="1041731" y="6755689"/>
            <a:ext cx="16188609" cy="32281"/>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8" name="AutoShape 8"/>
          <p:cNvSpPr/>
          <p:nvPr/>
        </p:nvSpPr>
        <p:spPr>
          <a:xfrm flipH="1">
            <a:off x="3617946" y="3485606"/>
            <a:ext cx="13031" cy="6518255"/>
          </a:xfrm>
          <a:prstGeom prst="line">
            <a:avLst/>
          </a:prstGeom>
          <a:ln w="38100" cap="flat">
            <a:solidFill>
              <a:srgbClr val="000000"/>
            </a:solidFill>
            <a:prstDash val="solid"/>
            <a:headEnd type="none" w="sm" len="sm"/>
            <a:tailEnd type="none" w="sm" len="sm"/>
          </a:ln>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9" name="TextBox 9"/>
          <p:cNvSpPr txBox="1"/>
          <p:nvPr/>
        </p:nvSpPr>
        <p:spPr>
          <a:xfrm>
            <a:off x="-2858095" y="4428414"/>
            <a:ext cx="10412709" cy="138430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카드 속 </a:t>
            </a:r>
          </a:p>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직업</a:t>
            </a:r>
          </a:p>
        </p:txBody>
      </p:sp>
      <p:sp>
        <p:nvSpPr>
          <p:cNvPr id="10" name="TextBox 10"/>
          <p:cNvSpPr txBox="1"/>
          <p:nvPr/>
        </p:nvSpPr>
        <p:spPr>
          <a:xfrm>
            <a:off x="-2858095" y="7686495"/>
            <a:ext cx="10412709" cy="138430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카드 속</a:t>
            </a:r>
          </a:p>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기술</a:t>
            </a:r>
          </a:p>
        </p:txBody>
      </p:sp>
      <p:sp>
        <p:nvSpPr>
          <p:cNvPr id="11" name="TextBox 11"/>
          <p:cNvSpPr txBox="1"/>
          <p:nvPr/>
        </p:nvSpPr>
        <p:spPr>
          <a:xfrm>
            <a:off x="3736874" y="3471228"/>
            <a:ext cx="13398592" cy="3268345"/>
          </a:xfrm>
          <a:prstGeom prst="rect">
            <a:avLst/>
          </a:prstGeom>
        </p:spPr>
        <p:txBody>
          <a:bodyPr lIns="0" tIns="0" rIns="0" bIns="0" rtlCol="0" anchor="t">
            <a:spAutoFit/>
          </a:bodyPr>
          <a:lstStyle/>
          <a:p>
            <a:pPr marL="0" marR="0" lvl="0" indent="0" algn="l" defTabSz="914400" rtl="0" eaLnBrk="1" fontAlgn="auto" latinLnBrk="0" hangingPunct="1">
              <a:lnSpc>
                <a:spcPts val="5180"/>
              </a:lnSpc>
              <a:spcBef>
                <a:spcPts val="0"/>
              </a:spcBef>
              <a:spcAft>
                <a:spcPts val="0"/>
              </a:spcAft>
              <a:buClrTx/>
              <a:buSzTx/>
              <a:buFontTx/>
              <a:buNone/>
              <a:tabLst/>
              <a:defRPr/>
            </a:pPr>
            <a:r>
              <a:rPr kumimoji="0" lang="en-US" sz="3700" b="0" i="0" u="none" strike="noStrike" kern="1200" cap="none" spc="0" normalizeH="0" baseline="0" noProof="0">
                <a:ln>
                  <a:noFill/>
                </a:ln>
                <a:solidFill>
                  <a:srgbClr val="F8355A"/>
                </a:solidFill>
                <a:effectLst/>
                <a:uLnTx/>
                <a:uFillTx/>
                <a:latin typeface="Nanum Gothic"/>
                <a:ea typeface="Nanum Gothic"/>
                <a:cs typeface="Nanum Gothic"/>
                <a:sym typeface="Nanum Gothic"/>
              </a:rPr>
              <a:t>AI 금융 상품 개발자, 블록체인 감사 전문가, 에듀테크 콘텐츠 기획자, 디지털 노마드 컨설턴트, 메타버스 크리에이터, 브랜드 인플루언서 매니저, AI 콘텐츠 큐레이터, 디지털 거버넌스 전문가, 블록체인 공공기록 관리자, AI 행정분석가, 휴먼-로봇 협업 디자이너,  로봇 윤리감독관, 융합기술기획자, 지속가능기술 디자이너</a:t>
            </a:r>
          </a:p>
        </p:txBody>
      </p:sp>
      <p:sp>
        <p:nvSpPr>
          <p:cNvPr id="12" name="TextBox 12"/>
          <p:cNvSpPr txBox="1"/>
          <p:nvPr/>
        </p:nvSpPr>
        <p:spPr>
          <a:xfrm>
            <a:off x="3736874" y="6711770"/>
            <a:ext cx="13398592" cy="3268345"/>
          </a:xfrm>
          <a:prstGeom prst="rect">
            <a:avLst/>
          </a:prstGeom>
        </p:spPr>
        <p:txBody>
          <a:bodyPr lIns="0" tIns="0" rIns="0" bIns="0" rtlCol="0" anchor="t">
            <a:spAutoFit/>
          </a:bodyPr>
          <a:lstStyle/>
          <a:p>
            <a:pPr marL="0" marR="0" lvl="0" indent="0" algn="l" defTabSz="914400" rtl="0" eaLnBrk="1" fontAlgn="auto" latinLnBrk="0" hangingPunct="1">
              <a:lnSpc>
                <a:spcPts val="5180"/>
              </a:lnSpc>
              <a:spcBef>
                <a:spcPts val="0"/>
              </a:spcBef>
              <a:spcAft>
                <a:spcPts val="0"/>
              </a:spcAft>
              <a:buClrTx/>
              <a:buSzTx/>
              <a:buFontTx/>
              <a:buNone/>
              <a:tabLst/>
              <a:defRPr/>
            </a:pPr>
            <a:r>
              <a:rPr kumimoji="0" lang="en-US" sz="3700" b="0" i="0" u="none" strike="noStrike" kern="1200" cap="none" spc="0" normalizeH="0" baseline="0" noProof="0">
                <a:ln>
                  <a:noFill/>
                </a:ln>
                <a:solidFill>
                  <a:srgbClr val="F8355A"/>
                </a:solidFill>
                <a:effectLst/>
                <a:uLnTx/>
                <a:uFillTx/>
                <a:latin typeface="Nanum Gothic"/>
                <a:ea typeface="Nanum Gothic"/>
                <a:cs typeface="Nanum Gothic"/>
                <a:sym typeface="Nanum Gothic"/>
              </a:rPr>
              <a:t>인공지능, 블록체인, 가상 현실, 증강 현실, 로봇 공학, 자동화 시스템, 빅 데이터, 머신러닝, 딥 러닝, 자연어 처리, 스마트 계약, 전자투표 시스템, 디지털 트윈, 인공지능 윤리, 디지털 거버넌스, 에듀테크, 클라우드 컴퓨팅, 5G 네트워크, IoT, 크라우드 소싱, 자율주행 기술, 바이오인포매틱스, 블록체인 기반 공공 서비스, 유전자 편집 기술</a:t>
            </a:r>
          </a:p>
        </p:txBody>
      </p:sp>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bg>
      <p:bgPr>
        <a:solidFill>
          <a:srgbClr val="486C9C"/>
        </a:solidFill>
        <a:effectLst/>
      </p:bgPr>
    </p:bg>
    <p:spTree>
      <p:nvGrpSpPr>
        <p:cNvPr id="1" name=""/>
        <p:cNvGrpSpPr/>
        <p:nvPr/>
      </p:nvGrpSpPr>
      <p:grpSpPr>
        <a:xfrm>
          <a:off x="0" y="0"/>
          <a:ext cx="0" cy="0"/>
          <a:chOff x="0" y="0"/>
          <a:chExt cx="0" cy="0"/>
        </a:xfrm>
      </p:grpSpPr>
      <p:sp>
        <p:nvSpPr>
          <p:cNvPr id="2" name="Freeform 2"/>
          <p:cNvSpPr/>
          <p:nvPr/>
        </p:nvSpPr>
        <p:spPr>
          <a:xfrm>
            <a:off x="0" y="0"/>
            <a:ext cx="19268899" cy="13680918"/>
          </a:xfrm>
          <a:custGeom>
            <a:avLst/>
            <a:gdLst/>
            <a:ahLst/>
            <a:cxnLst/>
            <a:rect l="l" t="t" r="r" b="b"/>
            <a:pathLst>
              <a:path w="19268899" h="13680918">
                <a:moveTo>
                  <a:pt x="0" y="0"/>
                </a:moveTo>
                <a:lnTo>
                  <a:pt x="19268899" y="0"/>
                </a:lnTo>
                <a:lnTo>
                  <a:pt x="19268899" y="13680918"/>
                </a:lnTo>
                <a:lnTo>
                  <a:pt x="0" y="13680918"/>
                </a:lnTo>
                <a:lnTo>
                  <a:pt x="0" y="0"/>
                </a:lnTo>
                <a:close/>
              </a:path>
            </a:pathLst>
          </a:custGeom>
          <a:blipFill>
            <a:blip r:embed="rId3">
              <a:alphaModFix amt="26000"/>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329020" y="5426013"/>
            <a:ext cx="7885052" cy="4997152"/>
          </a:xfrm>
          <a:custGeom>
            <a:avLst/>
            <a:gdLst/>
            <a:ahLst/>
            <a:cxnLst/>
            <a:rect l="l" t="t" r="r" b="b"/>
            <a:pathLst>
              <a:path w="7885052" h="4997152">
                <a:moveTo>
                  <a:pt x="0" y="0"/>
                </a:moveTo>
                <a:lnTo>
                  <a:pt x="7885052" y="0"/>
                </a:lnTo>
                <a:lnTo>
                  <a:pt x="7885052" y="4997152"/>
                </a:lnTo>
                <a:lnTo>
                  <a:pt x="0" y="4997152"/>
                </a:lnTo>
                <a:lnTo>
                  <a:pt x="0" y="0"/>
                </a:lnTo>
                <a:close/>
              </a:path>
            </a:pathLst>
          </a:custGeom>
          <a:blipFill>
            <a:blip r:embed="rId4"/>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TextBox 4"/>
          <p:cNvSpPr txBox="1"/>
          <p:nvPr/>
        </p:nvSpPr>
        <p:spPr>
          <a:xfrm>
            <a:off x="2154938" y="150178"/>
            <a:ext cx="13697447" cy="1576069"/>
          </a:xfrm>
          <a:prstGeom prst="rect">
            <a:avLst/>
          </a:prstGeom>
        </p:spPr>
        <p:txBody>
          <a:bodyPr lIns="0" tIns="0" rIns="0" bIns="0" rtlCol="0" anchor="t">
            <a:spAutoFit/>
          </a:bodyPr>
          <a:lstStyle/>
          <a:p>
            <a:pPr marL="0" marR="0" lvl="0" indent="0" algn="ctr" defTabSz="914400" rtl="0" eaLnBrk="1" fontAlgn="auto" latinLnBrk="0" hangingPunct="1">
              <a:lnSpc>
                <a:spcPts val="12880"/>
              </a:lnSpc>
              <a:spcBef>
                <a:spcPts val="0"/>
              </a:spcBef>
              <a:spcAft>
                <a:spcPts val="0"/>
              </a:spcAft>
              <a:buClrTx/>
              <a:buSzTx/>
              <a:buFontTx/>
              <a:buNone/>
              <a:tabLst/>
              <a:defRPr/>
            </a:pPr>
            <a:r>
              <a:rPr kumimoji="0" lang="en-US" sz="9200" b="1" i="0" u="none" strike="noStrike" kern="1200" cap="none" spc="0" normalizeH="0" baseline="0" noProof="0">
                <a:ln>
                  <a:noFill/>
                </a:ln>
                <a:solidFill>
                  <a:srgbClr val="FEFEFE"/>
                </a:solidFill>
                <a:effectLst/>
                <a:uLnTx/>
                <a:uFillTx/>
                <a:latin typeface="Nanum Gothic Bold"/>
                <a:ea typeface="Nanum Gothic Bold"/>
                <a:cs typeface="Nanum Gothic Bold"/>
                <a:sym typeface="Nanum Gothic Bold"/>
              </a:rPr>
              <a:t>미래 사회 이야기꾼이 되자!</a:t>
            </a:r>
          </a:p>
        </p:txBody>
      </p:sp>
      <p:sp>
        <p:nvSpPr>
          <p:cNvPr id="5" name="TextBox 5"/>
          <p:cNvSpPr txBox="1"/>
          <p:nvPr/>
        </p:nvSpPr>
        <p:spPr>
          <a:xfrm>
            <a:off x="3613506" y="3263327"/>
            <a:ext cx="11373074" cy="3232103"/>
          </a:xfrm>
          <a:prstGeom prst="rect">
            <a:avLst/>
          </a:prstGeom>
        </p:spPr>
        <p:txBody>
          <a:bodyPr wrap="square" lIns="0" tIns="0" rIns="0" bIns="0" rtlCol="0" anchor="t">
            <a:spAutoFit/>
          </a:bodyPr>
          <a:lstStyle/>
          <a:p>
            <a:pPr marL="0" marR="0" lvl="0" indent="0" algn="ctr" defTabSz="914400" rtl="0" eaLnBrk="1" fontAlgn="auto" latinLnBrk="0" hangingPunct="1">
              <a:lnSpc>
                <a:spcPts val="12880"/>
              </a:lnSpc>
              <a:spcBef>
                <a:spcPts val="0"/>
              </a:spcBef>
              <a:spcAft>
                <a:spcPts val="0"/>
              </a:spcAft>
              <a:buClrTx/>
              <a:buSzTx/>
              <a:buFontTx/>
              <a:buNone/>
              <a:tabLst/>
              <a:defRPr/>
            </a:pPr>
            <a:r>
              <a:rPr kumimoji="0" lang="en-US" sz="8000" b="0" i="0" u="none" strike="noStrike" kern="1200" cap="none" spc="0" normalizeH="0" baseline="0" noProof="0" dirty="0" err="1">
                <a:ln>
                  <a:noFill/>
                </a:ln>
                <a:solidFill>
                  <a:srgbClr val="F8F3BB"/>
                </a:solidFill>
                <a:effectLst/>
                <a:uLnTx/>
                <a:uFillTx/>
                <a:latin typeface="210 디딤고딕 Bold" panose="020B0600000101010101" charset="-127"/>
                <a:ea typeface="210 디딤고딕 Bold" panose="020B0600000101010101" charset="-127"/>
                <a:cs typeface="TDTD갬성명조"/>
                <a:sym typeface="TDTD갬성명조"/>
              </a:rPr>
              <a:t>내가</a:t>
            </a:r>
            <a:r>
              <a:rPr kumimoji="0" lang="en-US" sz="8000" b="0" i="0" u="none" strike="noStrike" kern="1200" cap="none" spc="0" normalizeH="0" baseline="0" noProof="0" dirty="0">
                <a:ln>
                  <a:noFill/>
                </a:ln>
                <a:solidFill>
                  <a:srgbClr val="F8F3BB"/>
                </a:solidFill>
                <a:effectLst/>
                <a:uLnTx/>
                <a:uFillTx/>
                <a:latin typeface="210 디딤고딕 Bold" panose="020B0600000101010101" charset="-127"/>
                <a:ea typeface="210 디딤고딕 Bold" panose="020B0600000101010101" charset="-127"/>
                <a:cs typeface="TDTD갬성명조"/>
                <a:sym typeface="TDTD갬성명조"/>
              </a:rPr>
              <a:t> </a:t>
            </a:r>
            <a:r>
              <a:rPr kumimoji="0" lang="en-US" sz="8000" b="0" i="0" u="none" strike="noStrike" kern="1200" cap="none" spc="0" normalizeH="0" baseline="0" noProof="0" dirty="0" err="1">
                <a:ln>
                  <a:noFill/>
                </a:ln>
                <a:solidFill>
                  <a:srgbClr val="F8F3BB"/>
                </a:solidFill>
                <a:effectLst/>
                <a:uLnTx/>
                <a:uFillTx/>
                <a:latin typeface="210 디딤고딕 Bold" panose="020B0600000101010101" charset="-127"/>
                <a:ea typeface="210 디딤고딕 Bold" panose="020B0600000101010101" charset="-127"/>
                <a:cs typeface="TDTD갬성명조"/>
                <a:sym typeface="TDTD갬성명조"/>
              </a:rPr>
              <a:t>생각하는</a:t>
            </a:r>
            <a:r>
              <a:rPr kumimoji="0" lang="en-US" sz="8000" b="0" i="0" u="none" strike="noStrike" kern="1200" cap="none" spc="0" normalizeH="0" baseline="0" noProof="0" dirty="0">
                <a:ln>
                  <a:noFill/>
                </a:ln>
                <a:solidFill>
                  <a:srgbClr val="F8F3BB"/>
                </a:solidFill>
                <a:effectLst/>
                <a:uLnTx/>
                <a:uFillTx/>
                <a:latin typeface="210 디딤고딕 Bold" panose="020B0600000101010101" charset="-127"/>
                <a:ea typeface="210 디딤고딕 Bold" panose="020B0600000101010101" charset="-127"/>
                <a:cs typeface="TDTD갬성명조"/>
                <a:sym typeface="TDTD갬성명조"/>
              </a:rPr>
              <a:t> </a:t>
            </a:r>
            <a:r>
              <a:rPr kumimoji="0" lang="en-US" sz="8000" b="0" i="0" u="none" strike="noStrike" kern="1200" cap="none" spc="0" normalizeH="0" baseline="0" noProof="0" dirty="0" err="1">
                <a:ln>
                  <a:noFill/>
                </a:ln>
                <a:solidFill>
                  <a:srgbClr val="F8F3BB"/>
                </a:solidFill>
                <a:effectLst/>
                <a:uLnTx/>
                <a:uFillTx/>
                <a:latin typeface="210 디딤고딕 Bold" panose="020B0600000101010101" charset="-127"/>
                <a:ea typeface="210 디딤고딕 Bold" panose="020B0600000101010101" charset="-127"/>
                <a:cs typeface="TDTD갬성명조"/>
                <a:sym typeface="TDTD갬성명조"/>
              </a:rPr>
              <a:t>미래를</a:t>
            </a:r>
            <a:endParaRPr kumimoji="0" lang="en-US" sz="8000" b="0" i="0" u="none" strike="noStrike" kern="1200" cap="none" spc="0" normalizeH="0" baseline="0" noProof="0" dirty="0">
              <a:ln>
                <a:noFill/>
              </a:ln>
              <a:solidFill>
                <a:srgbClr val="F8F3BB"/>
              </a:solidFill>
              <a:effectLst/>
              <a:uLnTx/>
              <a:uFillTx/>
              <a:latin typeface="210 디딤고딕 Bold" panose="020B0600000101010101" charset="-127"/>
              <a:ea typeface="210 디딤고딕 Bold" panose="020B0600000101010101" charset="-127"/>
              <a:cs typeface="TDTD갬성명조"/>
              <a:sym typeface="TDTD갬성명조"/>
            </a:endParaRPr>
          </a:p>
          <a:p>
            <a:pPr marL="0" marR="0" lvl="0" indent="0" algn="ctr" defTabSz="914400" rtl="0" eaLnBrk="1" fontAlgn="auto" latinLnBrk="0" hangingPunct="1">
              <a:lnSpc>
                <a:spcPts val="12880"/>
              </a:lnSpc>
              <a:spcBef>
                <a:spcPts val="0"/>
              </a:spcBef>
              <a:spcAft>
                <a:spcPts val="0"/>
              </a:spcAft>
              <a:buClrTx/>
              <a:buSzTx/>
              <a:buFontTx/>
              <a:buNone/>
              <a:tabLst/>
              <a:defRPr/>
            </a:pPr>
            <a:r>
              <a:rPr kumimoji="0" lang="en-US" sz="8000" b="0" i="0" u="none" strike="noStrike" kern="1200" cap="none" spc="0" normalizeH="0" baseline="0" noProof="0" dirty="0" err="1">
                <a:ln>
                  <a:noFill/>
                </a:ln>
                <a:solidFill>
                  <a:srgbClr val="F8F3BB"/>
                </a:solidFill>
                <a:effectLst/>
                <a:uLnTx/>
                <a:uFillTx/>
                <a:latin typeface="210 디딤고딕 Bold" panose="020B0600000101010101" charset="-127"/>
                <a:ea typeface="210 디딤고딕 Bold" panose="020B0600000101010101" charset="-127"/>
                <a:cs typeface="TDTD갬성명조"/>
                <a:sym typeface="TDTD갬성명조"/>
              </a:rPr>
              <a:t>이야기로</a:t>
            </a:r>
            <a:r>
              <a:rPr kumimoji="0" lang="en-US" sz="8000" b="0" i="0" u="none" strike="noStrike" kern="1200" cap="none" spc="0" normalizeH="0" baseline="0" noProof="0" dirty="0">
                <a:ln>
                  <a:noFill/>
                </a:ln>
                <a:solidFill>
                  <a:srgbClr val="F8F3BB"/>
                </a:solidFill>
                <a:effectLst/>
                <a:uLnTx/>
                <a:uFillTx/>
                <a:latin typeface="210 디딤고딕 Bold" panose="020B0600000101010101" charset="-127"/>
                <a:ea typeface="210 디딤고딕 Bold" panose="020B0600000101010101" charset="-127"/>
                <a:cs typeface="TDTD갬성명조"/>
                <a:sym typeface="TDTD갬성명조"/>
              </a:rPr>
              <a:t> </a:t>
            </a:r>
            <a:r>
              <a:rPr kumimoji="0" lang="en-US" sz="8000" b="0" i="0" u="none" strike="noStrike" kern="1200" cap="none" spc="0" normalizeH="0" baseline="0" noProof="0" dirty="0" err="1">
                <a:ln>
                  <a:noFill/>
                </a:ln>
                <a:solidFill>
                  <a:srgbClr val="F8F3BB"/>
                </a:solidFill>
                <a:effectLst/>
                <a:uLnTx/>
                <a:uFillTx/>
                <a:latin typeface="210 디딤고딕 Bold" panose="020B0600000101010101" charset="-127"/>
                <a:ea typeface="210 디딤고딕 Bold" panose="020B0600000101010101" charset="-127"/>
                <a:cs typeface="TDTD갬성명조"/>
                <a:sym typeface="TDTD갬성명조"/>
              </a:rPr>
              <a:t>꾸며보자</a:t>
            </a:r>
            <a:r>
              <a:rPr kumimoji="0" lang="en-US" sz="8000" b="0" i="0" u="none" strike="noStrike" kern="1200" cap="none" spc="0" normalizeH="0" baseline="0" noProof="0" dirty="0">
                <a:ln>
                  <a:noFill/>
                </a:ln>
                <a:solidFill>
                  <a:srgbClr val="F8F3BB"/>
                </a:solidFill>
                <a:effectLst/>
                <a:uLnTx/>
                <a:uFillTx/>
                <a:latin typeface="210 디딤고딕 Bold" panose="020B0600000101010101" charset="-127"/>
                <a:ea typeface="210 디딤고딕 Bold" panose="020B0600000101010101" charset="-127"/>
                <a:cs typeface="TDTD갬성명조"/>
                <a:sym typeface="TDTD갬성명조"/>
              </a:rPr>
              <a:t>.</a:t>
            </a:r>
          </a:p>
        </p:txBody>
      </p:sp>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1384332" y="619206"/>
            <a:ext cx="15519336" cy="10844136"/>
          </a:xfrm>
          <a:custGeom>
            <a:avLst/>
            <a:gdLst/>
            <a:ahLst/>
            <a:cxnLst/>
            <a:rect l="l" t="t" r="r" b="b"/>
            <a:pathLst>
              <a:path w="15519336" h="10844136">
                <a:moveTo>
                  <a:pt x="0" y="0"/>
                </a:moveTo>
                <a:lnTo>
                  <a:pt x="15519336" y="0"/>
                </a:lnTo>
                <a:lnTo>
                  <a:pt x="15519336" y="10844136"/>
                </a:lnTo>
                <a:lnTo>
                  <a:pt x="0" y="10844136"/>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1904783" y="2792547"/>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Freeform 4"/>
          <p:cNvSpPr/>
          <p:nvPr/>
        </p:nvSpPr>
        <p:spPr>
          <a:xfrm>
            <a:off x="1904783" y="4836292"/>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7">
              <a:extLst>
                <a:ext uri="{96DAC541-7B7A-43D3-8B79-37D633B846F1}">
                  <asvg:svgBlip xmlns:asvg="http://schemas.microsoft.com/office/drawing/2016/SVG/main" r:embed="rId8"/>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Freeform 5"/>
          <p:cNvSpPr/>
          <p:nvPr/>
        </p:nvSpPr>
        <p:spPr>
          <a:xfrm>
            <a:off x="1904783" y="6881922"/>
            <a:ext cx="1369355" cy="1369355"/>
          </a:xfrm>
          <a:custGeom>
            <a:avLst/>
            <a:gdLst/>
            <a:ahLst/>
            <a:cxnLst/>
            <a:rect l="l" t="t" r="r" b="b"/>
            <a:pathLst>
              <a:path w="1369355" h="1369355">
                <a:moveTo>
                  <a:pt x="0" y="0"/>
                </a:moveTo>
                <a:lnTo>
                  <a:pt x="1369355" y="0"/>
                </a:lnTo>
                <a:lnTo>
                  <a:pt x="1369355" y="1369355"/>
                </a:lnTo>
                <a:lnTo>
                  <a:pt x="0" y="1369355"/>
                </a:lnTo>
                <a:lnTo>
                  <a:pt x="0" y="0"/>
                </a:lnTo>
                <a:close/>
              </a:path>
            </a:pathLst>
          </a:custGeom>
          <a:blipFill>
            <a:blip r:embed="rId9">
              <a:extLst>
                <a:ext uri="{96DAC541-7B7A-43D3-8B79-37D633B846F1}">
                  <asvg:svgBlip xmlns:asvg="http://schemas.microsoft.com/office/drawing/2016/SVG/main" r:embed="rId10"/>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6" name="TextBox 6"/>
          <p:cNvSpPr txBox="1"/>
          <p:nvPr/>
        </p:nvSpPr>
        <p:spPr>
          <a:xfrm>
            <a:off x="3469063" y="3099399"/>
            <a:ext cx="12914154" cy="679450"/>
          </a:xfrm>
          <a:prstGeom prst="rect">
            <a:avLst/>
          </a:prstGeom>
        </p:spPr>
        <p:txBody>
          <a:bodyPr wrap="square" lIns="0" tIns="0" rIns="0" bIns="0" rtlCol="0" anchor="t">
            <a:spAutoFit/>
          </a:bodyPr>
          <a:lstStyle/>
          <a:p>
            <a:pPr marL="0" marR="0" lvl="0" indent="0" algn="ctr"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플레이어들은</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무작위로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미래사회카드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여섯</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장을</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가져갑니다</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a:t>
            </a:r>
          </a:p>
        </p:txBody>
      </p:sp>
      <p:sp>
        <p:nvSpPr>
          <p:cNvPr id="7" name="TextBox 7"/>
          <p:cNvSpPr txBox="1"/>
          <p:nvPr/>
        </p:nvSpPr>
        <p:spPr>
          <a:xfrm>
            <a:off x="3469063" y="4938818"/>
            <a:ext cx="12896087"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가위바위보에서 이긴 사람이 이야기 꾼이 됩니다. 이후 매 라운드마다 시계 방향으로 돌며 이야기 꾼의 역할을 합니다.</a:t>
            </a:r>
          </a:p>
        </p:txBody>
      </p:sp>
      <p:sp>
        <p:nvSpPr>
          <p:cNvPr id="8" name="TextBox 8"/>
          <p:cNvSpPr txBox="1"/>
          <p:nvPr/>
        </p:nvSpPr>
        <p:spPr>
          <a:xfrm>
            <a:off x="3469063" y="6955055"/>
            <a:ext cx="12802344" cy="2794000"/>
          </a:xfrm>
          <a:prstGeom prst="rect">
            <a:avLst/>
          </a:prstGeom>
        </p:spPr>
        <p:txBody>
          <a:bodyPr lIns="0" tIns="0" rIns="0" bIns="0" rtlCol="0" anchor="t">
            <a:spAutoFit/>
          </a:bodyPr>
          <a:lstStyle/>
          <a:p>
            <a:pPr marL="0" marR="0" lvl="0" indent="0" algn="just"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이야기꾼은 자신의 손에 있는 미래사회카드 중 한 장을 선택하고, 그 카드의 이미지에서 떠오르는 미래와 관련된 문장(힌트)을 말합니다. 이야기의 시작 문장은 “이 사회에서는...”입니다.</a:t>
            </a:r>
          </a:p>
        </p:txBody>
      </p:sp>
    </p:spTree>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824751" y="0"/>
            <a:ext cx="16638497" cy="11626150"/>
          </a:xfrm>
          <a:custGeom>
            <a:avLst/>
            <a:gdLst/>
            <a:ahLst/>
            <a:cxnLst/>
            <a:rect l="l" t="t" r="r" b="b"/>
            <a:pathLst>
              <a:path w="16638497" h="11626150">
                <a:moveTo>
                  <a:pt x="0" y="0"/>
                </a:moveTo>
                <a:lnTo>
                  <a:pt x="16638498" y="0"/>
                </a:lnTo>
                <a:lnTo>
                  <a:pt x="16638498" y="11626150"/>
                </a:lnTo>
                <a:lnTo>
                  <a:pt x="0" y="11626150"/>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519462" y="7721662"/>
            <a:ext cx="7315200" cy="3904488"/>
          </a:xfrm>
          <a:custGeom>
            <a:avLst/>
            <a:gdLst/>
            <a:ahLst/>
            <a:cxnLst/>
            <a:rect l="l" t="t" r="r" b="b"/>
            <a:pathLst>
              <a:path w="7315200" h="3904488">
                <a:moveTo>
                  <a:pt x="0" y="0"/>
                </a:moveTo>
                <a:lnTo>
                  <a:pt x="7315200" y="0"/>
                </a:lnTo>
                <a:lnTo>
                  <a:pt x="7315200" y="3904488"/>
                </a:lnTo>
                <a:lnTo>
                  <a:pt x="0" y="3904488"/>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Freeform 4"/>
          <p:cNvSpPr/>
          <p:nvPr/>
        </p:nvSpPr>
        <p:spPr>
          <a:xfrm>
            <a:off x="1186623" y="1408112"/>
            <a:ext cx="4187733" cy="5994210"/>
          </a:xfrm>
          <a:custGeom>
            <a:avLst/>
            <a:gdLst/>
            <a:ahLst/>
            <a:cxnLst/>
            <a:rect l="l" t="t" r="r" b="b"/>
            <a:pathLst>
              <a:path w="4187733" h="5994210">
                <a:moveTo>
                  <a:pt x="0" y="0"/>
                </a:moveTo>
                <a:lnTo>
                  <a:pt x="4187733" y="0"/>
                </a:lnTo>
                <a:lnTo>
                  <a:pt x="4187733" y="5994210"/>
                </a:lnTo>
                <a:lnTo>
                  <a:pt x="0" y="5994210"/>
                </a:lnTo>
                <a:lnTo>
                  <a:pt x="0" y="0"/>
                </a:lnTo>
                <a:close/>
              </a:path>
            </a:pathLst>
          </a:custGeom>
          <a:blipFill>
            <a:blip r:embed="rId7"/>
            <a:stretch>
              <a:fillRect l="-21568" r="-21568"/>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TextBox 5"/>
          <p:cNvSpPr txBox="1"/>
          <p:nvPr/>
        </p:nvSpPr>
        <p:spPr>
          <a:xfrm>
            <a:off x="7346460" y="1577619"/>
            <a:ext cx="8274540" cy="1576069"/>
          </a:xfrm>
          <a:prstGeom prst="rect">
            <a:avLst/>
          </a:prstGeom>
        </p:spPr>
        <p:txBody>
          <a:bodyPr wrap="square" lIns="0" tIns="0" rIns="0" bIns="0" rtlCol="0" anchor="t">
            <a:spAutoFit/>
          </a:bodyPr>
          <a:lstStyle/>
          <a:p>
            <a:pPr marL="0" marR="0" lvl="0" indent="0" algn="ctr" defTabSz="914400" rtl="0" eaLnBrk="1" fontAlgn="auto" latinLnBrk="0" hangingPunct="1">
              <a:lnSpc>
                <a:spcPts val="12880"/>
              </a:lnSpc>
              <a:spcBef>
                <a:spcPts val="0"/>
              </a:spcBef>
              <a:spcAft>
                <a:spcPts val="0"/>
              </a:spcAft>
              <a:buClrTx/>
              <a:buSzTx/>
              <a:buFontTx/>
              <a:buNone/>
              <a:tabLst/>
              <a:defRPr/>
            </a:pPr>
            <a:r>
              <a:rPr kumimoji="0" lang="en-US" sz="92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이 </a:t>
            </a:r>
            <a:r>
              <a:rPr kumimoji="0" lang="en-US" sz="92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사회에서는</a:t>
            </a:r>
            <a:r>
              <a:rPr kumimoji="0" lang="en-US" sz="92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a:t>
            </a:r>
          </a:p>
        </p:txBody>
      </p:sp>
      <p:sp>
        <p:nvSpPr>
          <p:cNvPr id="6" name="TextBox 6"/>
          <p:cNvSpPr txBox="1"/>
          <p:nvPr/>
        </p:nvSpPr>
        <p:spPr>
          <a:xfrm>
            <a:off x="6662595" y="2772123"/>
            <a:ext cx="8958405" cy="1758950"/>
          </a:xfrm>
          <a:prstGeom prst="rect">
            <a:avLst/>
          </a:prstGeom>
        </p:spPr>
        <p:txBody>
          <a:bodyPr wrap="square" lIns="0" tIns="0" rIns="0" bIns="0" rtlCol="0" anchor="t">
            <a:spAutoFit/>
          </a:bodyPr>
          <a:lstStyle/>
          <a:p>
            <a:pPr marL="0" marR="0" lvl="0" indent="0" algn="ctr" defTabSz="914400" rtl="0" eaLnBrk="1" fontAlgn="auto" latinLnBrk="0" hangingPunct="1">
              <a:lnSpc>
                <a:spcPts val="7000"/>
              </a:lnSpc>
              <a:spcBef>
                <a:spcPts val="0"/>
              </a:spcBef>
              <a:spcAft>
                <a:spcPts val="0"/>
              </a:spcAft>
              <a:buClrTx/>
              <a:buSzTx/>
              <a:buFontTx/>
              <a:buNone/>
              <a:tabLst/>
              <a:defRPr/>
            </a:pPr>
            <a:endParaRPr kumimoji="0" sz="1800" b="0" i="0" u="none" strike="noStrike" kern="1200" cap="none" spc="0" normalizeH="0" baseline="0" noProof="0" dirty="0">
              <a:ln>
                <a:noFill/>
              </a:ln>
              <a:solidFill>
                <a:prstClr val="black"/>
              </a:solidFill>
              <a:effectLst/>
              <a:uLnTx/>
              <a:uFillTx/>
              <a:latin typeface="Calibri"/>
              <a:ea typeface="+mn-ea"/>
              <a:cs typeface="+mn-cs"/>
            </a:endParaRPr>
          </a:p>
          <a:p>
            <a:pPr marL="0" marR="0" lvl="0" indent="0" algn="ctr" defTabSz="914400" rtl="0" eaLnBrk="1" fontAlgn="auto" latinLnBrk="0" hangingPunct="1">
              <a:lnSpc>
                <a:spcPts val="7000"/>
              </a:lnSpc>
              <a:spcBef>
                <a:spcPts val="0"/>
              </a:spcBef>
              <a:spcAft>
                <a:spcPts val="0"/>
              </a:spcAft>
              <a:buClrTx/>
              <a:buSzTx/>
              <a:buFontTx/>
              <a:buNone/>
              <a:tabLst/>
              <a:defRPr/>
            </a:pPr>
            <a:r>
              <a:rPr kumimoji="0" lang="en-US" sz="5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사람들이</a:t>
            </a:r>
            <a:r>
              <a:rPr kumimoji="0" lang="en-US" sz="5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더 </a:t>
            </a:r>
            <a:r>
              <a:rPr kumimoji="0" lang="en-US" sz="5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이상</a:t>
            </a:r>
            <a:r>
              <a:rPr kumimoji="0" lang="en-US" sz="5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5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대면하지</a:t>
            </a:r>
            <a:r>
              <a:rPr kumimoji="0" lang="en-US" sz="5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5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않아</a:t>
            </a:r>
            <a:r>
              <a:rPr kumimoji="0" lang="en-US" sz="5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a:t>
            </a:r>
          </a:p>
        </p:txBody>
      </p:sp>
      <p:sp>
        <p:nvSpPr>
          <p:cNvPr id="7" name="TextBox 7"/>
          <p:cNvSpPr txBox="1"/>
          <p:nvPr/>
        </p:nvSpPr>
        <p:spPr>
          <a:xfrm>
            <a:off x="6960994" y="4649788"/>
            <a:ext cx="8279005" cy="827150"/>
          </a:xfrm>
          <a:prstGeom prst="rect">
            <a:avLst/>
          </a:prstGeom>
        </p:spPr>
        <p:txBody>
          <a:bodyPr wrap="square" lIns="0" tIns="0" rIns="0" bIns="0" rtlCol="0" anchor="t">
            <a:spAutoFit/>
          </a:bodyPr>
          <a:lstStyle/>
          <a:p>
            <a:pPr marL="0" marR="0" lvl="0" indent="0" algn="ctr" defTabSz="914400" rtl="0" eaLnBrk="1" fontAlgn="auto" latinLnBrk="0" hangingPunct="1">
              <a:lnSpc>
                <a:spcPts val="7000"/>
              </a:lnSpc>
              <a:spcBef>
                <a:spcPts val="0"/>
              </a:spcBef>
              <a:spcAft>
                <a:spcPts val="0"/>
              </a:spcAft>
              <a:buClrTx/>
              <a:buSzTx/>
              <a:buFontTx/>
              <a:buNone/>
              <a:tabLst/>
              <a:defRPr/>
            </a:pPr>
            <a:r>
              <a:rPr kumimoji="0" lang="en-US" sz="5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공간적</a:t>
            </a:r>
            <a:r>
              <a:rPr kumimoji="0" lang="en-US" sz="5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5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한계를</a:t>
            </a:r>
            <a:r>
              <a:rPr kumimoji="0" lang="en-US" sz="5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5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극복할</a:t>
            </a:r>
            <a:r>
              <a:rPr kumimoji="0" lang="en-US" sz="5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수 </a:t>
            </a:r>
            <a:r>
              <a:rPr kumimoji="0" lang="en-US" sz="5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있어</a:t>
            </a:r>
            <a:r>
              <a:rPr kumimoji="0" lang="en-US" sz="5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a:t>
            </a:r>
          </a:p>
        </p:txBody>
      </p:sp>
      <p:sp>
        <p:nvSpPr>
          <p:cNvPr id="8" name="TextBox 8"/>
          <p:cNvSpPr txBox="1"/>
          <p:nvPr/>
        </p:nvSpPr>
        <p:spPr>
          <a:xfrm>
            <a:off x="6275270" y="5637212"/>
            <a:ext cx="9574330" cy="827150"/>
          </a:xfrm>
          <a:prstGeom prst="rect">
            <a:avLst/>
          </a:prstGeom>
        </p:spPr>
        <p:txBody>
          <a:bodyPr wrap="square" lIns="0" tIns="0" rIns="0" bIns="0" rtlCol="0" anchor="t">
            <a:spAutoFit/>
          </a:bodyPr>
          <a:lstStyle/>
          <a:p>
            <a:pPr marL="0" marR="0" lvl="0" indent="0" algn="ctr" defTabSz="914400" rtl="0" eaLnBrk="1" fontAlgn="auto" latinLnBrk="0" hangingPunct="1">
              <a:lnSpc>
                <a:spcPts val="7000"/>
              </a:lnSpc>
              <a:spcBef>
                <a:spcPts val="0"/>
              </a:spcBef>
              <a:spcAft>
                <a:spcPts val="0"/>
              </a:spcAft>
              <a:buClrTx/>
              <a:buSzTx/>
              <a:buFontTx/>
              <a:buNone/>
              <a:tabLst/>
              <a:defRPr/>
            </a:pPr>
            <a:r>
              <a:rPr kumimoji="0" lang="en-US" sz="5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학교에</a:t>
            </a:r>
            <a:r>
              <a:rPr kumimoji="0" lang="en-US" sz="5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더 </a:t>
            </a:r>
            <a:r>
              <a:rPr kumimoji="0" lang="en-US" sz="5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이상</a:t>
            </a:r>
            <a:r>
              <a:rPr kumimoji="0" lang="en-US" sz="5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5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등교하지</a:t>
            </a:r>
            <a:r>
              <a:rPr kumimoji="0" lang="en-US" sz="5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5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않아도</a:t>
            </a:r>
            <a:r>
              <a:rPr kumimoji="0" lang="en-US" sz="5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돼.</a:t>
            </a:r>
          </a:p>
        </p:txBody>
      </p:sp>
      <p:sp>
        <p:nvSpPr>
          <p:cNvPr id="9" name="TextBox 9"/>
          <p:cNvSpPr txBox="1"/>
          <p:nvPr/>
        </p:nvSpPr>
        <p:spPr>
          <a:xfrm>
            <a:off x="5017719" y="6868922"/>
            <a:ext cx="10972066" cy="533400"/>
          </a:xfrm>
          <a:prstGeom prst="rect">
            <a:avLst/>
          </a:prstGeom>
        </p:spPr>
        <p:txBody>
          <a:bodyPr lIns="0" tIns="0" rIns="0" bIns="0" rtlCol="0" anchor="t">
            <a:spAutoFit/>
          </a:bodyPr>
          <a:lstStyle/>
          <a:p>
            <a:pPr marL="0" marR="0" lvl="0" indent="0" algn="r" defTabSz="914400" rtl="0" eaLnBrk="1" fontAlgn="auto" latinLnBrk="0" hangingPunct="1">
              <a:lnSpc>
                <a:spcPts val="4200"/>
              </a:lnSpc>
              <a:spcBef>
                <a:spcPts val="0"/>
              </a:spcBef>
              <a:spcAft>
                <a:spcPts val="0"/>
              </a:spcAft>
              <a:buClrTx/>
              <a:buSzTx/>
              <a:buFontTx/>
              <a:buNone/>
              <a:tabLst/>
              <a:defRPr/>
            </a:pPr>
            <a:r>
              <a:rPr kumimoji="0" lang="en-US" sz="3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a:t>
            </a:r>
            <a:r>
              <a:rPr kumimoji="0" lang="en-US" sz="3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힌트는</a:t>
            </a:r>
            <a:r>
              <a:rPr kumimoji="0" lang="en-US" sz="3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3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너무</a:t>
            </a:r>
            <a:r>
              <a:rPr kumimoji="0" lang="en-US" sz="3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3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명확하지도</a:t>
            </a:r>
            <a:r>
              <a:rPr kumimoji="0" lang="en-US" sz="3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3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추상적이지도</a:t>
            </a:r>
            <a:r>
              <a:rPr kumimoji="0" lang="en-US" sz="3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3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않게</a:t>
            </a:r>
            <a:r>
              <a:rPr kumimoji="0" lang="en-US" sz="3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3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주어야</a:t>
            </a:r>
            <a:r>
              <a:rPr kumimoji="0" lang="en-US" sz="3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r>
              <a:rPr kumimoji="0" lang="en-US" sz="3000" b="1" i="0" u="none" strike="noStrike" kern="1200" cap="none" spc="0" normalizeH="0" baseline="0" noProof="0" dirty="0" err="1">
                <a:ln>
                  <a:noFill/>
                </a:ln>
                <a:solidFill>
                  <a:srgbClr val="000000"/>
                </a:solidFill>
                <a:effectLst/>
                <a:uLnTx/>
                <a:uFillTx/>
                <a:latin typeface="Nanum Gothic Bold"/>
                <a:ea typeface="Nanum Gothic Bold"/>
                <a:cs typeface="Nanum Gothic Bold"/>
                <a:sym typeface="Nanum Gothic Bold"/>
              </a:rPr>
              <a:t>합니다</a:t>
            </a:r>
            <a:r>
              <a:rPr kumimoji="0" lang="en-US" sz="3000" b="1" i="0" u="none" strike="noStrike" kern="1200" cap="none" spc="0" normalizeH="0" baseline="0" noProof="0" dirty="0">
                <a:ln>
                  <a:noFill/>
                </a:ln>
                <a:solidFill>
                  <a:srgbClr val="000000"/>
                </a:solidFill>
                <a:effectLst/>
                <a:uLnTx/>
                <a:uFillTx/>
                <a:latin typeface="Nanum Gothic Bold"/>
                <a:ea typeface="Nanum Gothic Bold"/>
                <a:cs typeface="Nanum Gothic Bold"/>
                <a:sym typeface="Nanum Gothic Bold"/>
              </a:rPr>
              <a:t>. </a:t>
            </a:r>
          </a:p>
        </p:txBody>
      </p:sp>
    </p:spTree>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1384332" y="619206"/>
            <a:ext cx="15519336" cy="10844136"/>
          </a:xfrm>
          <a:custGeom>
            <a:avLst/>
            <a:gdLst/>
            <a:ahLst/>
            <a:cxnLst/>
            <a:rect l="l" t="t" r="r" b="b"/>
            <a:pathLst>
              <a:path w="15519336" h="10844136">
                <a:moveTo>
                  <a:pt x="0" y="0"/>
                </a:moveTo>
                <a:lnTo>
                  <a:pt x="15519336" y="0"/>
                </a:lnTo>
                <a:lnTo>
                  <a:pt x="15519336" y="10844136"/>
                </a:lnTo>
                <a:lnTo>
                  <a:pt x="0" y="10844136"/>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dirty="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1904783" y="2883570"/>
            <a:ext cx="1403468" cy="1403468"/>
          </a:xfrm>
          <a:custGeom>
            <a:avLst/>
            <a:gdLst/>
            <a:ahLst/>
            <a:cxnLst/>
            <a:rect l="l" t="t" r="r" b="b"/>
            <a:pathLst>
              <a:path w="1403468" h="1403468">
                <a:moveTo>
                  <a:pt x="0" y="0"/>
                </a:moveTo>
                <a:lnTo>
                  <a:pt x="1403468" y="0"/>
                </a:lnTo>
                <a:lnTo>
                  <a:pt x="1403468" y="1403468"/>
                </a:lnTo>
                <a:lnTo>
                  <a:pt x="0" y="1403468"/>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Freeform 4"/>
          <p:cNvSpPr/>
          <p:nvPr/>
        </p:nvSpPr>
        <p:spPr>
          <a:xfrm>
            <a:off x="1904783" y="5143500"/>
            <a:ext cx="1403468" cy="1403468"/>
          </a:xfrm>
          <a:custGeom>
            <a:avLst/>
            <a:gdLst/>
            <a:ahLst/>
            <a:cxnLst/>
            <a:rect l="l" t="t" r="r" b="b"/>
            <a:pathLst>
              <a:path w="1403468" h="1403468">
                <a:moveTo>
                  <a:pt x="0" y="0"/>
                </a:moveTo>
                <a:lnTo>
                  <a:pt x="1403468" y="0"/>
                </a:lnTo>
                <a:lnTo>
                  <a:pt x="1403468" y="1403468"/>
                </a:lnTo>
                <a:lnTo>
                  <a:pt x="0" y="1403468"/>
                </a:lnTo>
                <a:lnTo>
                  <a:pt x="0" y="0"/>
                </a:lnTo>
                <a:close/>
              </a:path>
            </a:pathLst>
          </a:custGeom>
          <a:blipFill>
            <a:blip r:embed="rId7">
              <a:extLst>
                <a:ext uri="{96DAC541-7B7A-43D3-8B79-37D633B846F1}">
                  <asvg:svgBlip xmlns:asvg="http://schemas.microsoft.com/office/drawing/2016/SVG/main" r:embed="rId8"/>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Freeform 5"/>
          <p:cNvSpPr/>
          <p:nvPr/>
        </p:nvSpPr>
        <p:spPr>
          <a:xfrm>
            <a:off x="4023363" y="7011605"/>
            <a:ext cx="2168208" cy="2902143"/>
          </a:xfrm>
          <a:custGeom>
            <a:avLst/>
            <a:gdLst/>
            <a:ahLst/>
            <a:cxnLst/>
            <a:rect l="l" t="t" r="r" b="b"/>
            <a:pathLst>
              <a:path w="2168208" h="2902143">
                <a:moveTo>
                  <a:pt x="0" y="0"/>
                </a:moveTo>
                <a:lnTo>
                  <a:pt x="2168208" y="0"/>
                </a:lnTo>
                <a:lnTo>
                  <a:pt x="2168208" y="2902143"/>
                </a:lnTo>
                <a:lnTo>
                  <a:pt x="0" y="2902143"/>
                </a:lnTo>
                <a:lnTo>
                  <a:pt x="0" y="0"/>
                </a:lnTo>
                <a:close/>
              </a:path>
            </a:pathLst>
          </a:custGeom>
          <a:blipFill>
            <a:blip r:embed="rId9"/>
            <a:stretch>
              <a:fillRect l="-1607" r="-32242"/>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6" name="Freeform 6"/>
          <p:cNvSpPr/>
          <p:nvPr/>
        </p:nvSpPr>
        <p:spPr>
          <a:xfrm>
            <a:off x="6763071" y="7011605"/>
            <a:ext cx="2168208" cy="2902143"/>
          </a:xfrm>
          <a:custGeom>
            <a:avLst/>
            <a:gdLst/>
            <a:ahLst/>
            <a:cxnLst/>
            <a:rect l="l" t="t" r="r" b="b"/>
            <a:pathLst>
              <a:path w="2168208" h="2902143">
                <a:moveTo>
                  <a:pt x="0" y="0"/>
                </a:moveTo>
                <a:lnTo>
                  <a:pt x="2168207" y="0"/>
                </a:lnTo>
                <a:lnTo>
                  <a:pt x="2168207" y="2902143"/>
                </a:lnTo>
                <a:lnTo>
                  <a:pt x="0" y="2902143"/>
                </a:lnTo>
                <a:lnTo>
                  <a:pt x="0" y="0"/>
                </a:lnTo>
                <a:close/>
              </a:path>
            </a:pathLst>
          </a:custGeom>
          <a:blipFill>
            <a:blip r:embed="rId10"/>
            <a:stretch>
              <a:fillRect l="-13734" r="-20115"/>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7" name="Freeform 7"/>
          <p:cNvSpPr/>
          <p:nvPr/>
        </p:nvSpPr>
        <p:spPr>
          <a:xfrm>
            <a:off x="9502778" y="7011605"/>
            <a:ext cx="2168208" cy="2902143"/>
          </a:xfrm>
          <a:custGeom>
            <a:avLst/>
            <a:gdLst/>
            <a:ahLst/>
            <a:cxnLst/>
            <a:rect l="l" t="t" r="r" b="b"/>
            <a:pathLst>
              <a:path w="2168208" h="2902143">
                <a:moveTo>
                  <a:pt x="0" y="0"/>
                </a:moveTo>
                <a:lnTo>
                  <a:pt x="2168208" y="0"/>
                </a:lnTo>
                <a:lnTo>
                  <a:pt x="2168208" y="2902143"/>
                </a:lnTo>
                <a:lnTo>
                  <a:pt x="0" y="2902143"/>
                </a:lnTo>
                <a:lnTo>
                  <a:pt x="0" y="0"/>
                </a:lnTo>
                <a:close/>
              </a:path>
            </a:pathLst>
          </a:custGeom>
          <a:blipFill>
            <a:blip r:embed="rId11"/>
            <a:stretch>
              <a:fillRect l="-10181" r="-23668"/>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8" name="Freeform 8"/>
          <p:cNvSpPr/>
          <p:nvPr/>
        </p:nvSpPr>
        <p:spPr>
          <a:xfrm>
            <a:off x="12238564" y="7011605"/>
            <a:ext cx="2168208" cy="2902143"/>
          </a:xfrm>
          <a:custGeom>
            <a:avLst/>
            <a:gdLst/>
            <a:ahLst/>
            <a:cxnLst/>
            <a:rect l="l" t="t" r="r" b="b"/>
            <a:pathLst>
              <a:path w="2168208" h="2902143">
                <a:moveTo>
                  <a:pt x="0" y="0"/>
                </a:moveTo>
                <a:lnTo>
                  <a:pt x="2168208" y="0"/>
                </a:lnTo>
                <a:lnTo>
                  <a:pt x="2168208" y="2902143"/>
                </a:lnTo>
                <a:lnTo>
                  <a:pt x="0" y="2902143"/>
                </a:lnTo>
                <a:lnTo>
                  <a:pt x="0" y="0"/>
                </a:lnTo>
                <a:close/>
              </a:path>
            </a:pathLst>
          </a:custGeom>
          <a:blipFill>
            <a:blip r:embed="rId12"/>
            <a:stretch>
              <a:fillRect l="-13313" r="-20536"/>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9" name="Freeform 9"/>
          <p:cNvSpPr/>
          <p:nvPr/>
        </p:nvSpPr>
        <p:spPr>
          <a:xfrm>
            <a:off x="10764033" y="6394138"/>
            <a:ext cx="1436934" cy="1390233"/>
          </a:xfrm>
          <a:custGeom>
            <a:avLst/>
            <a:gdLst/>
            <a:ahLst/>
            <a:cxnLst/>
            <a:rect l="l" t="t" r="r" b="b"/>
            <a:pathLst>
              <a:path w="1436934" h="1390233">
                <a:moveTo>
                  <a:pt x="0" y="0"/>
                </a:moveTo>
                <a:lnTo>
                  <a:pt x="1436933" y="0"/>
                </a:lnTo>
                <a:lnTo>
                  <a:pt x="1436933" y="1390234"/>
                </a:lnTo>
                <a:lnTo>
                  <a:pt x="0" y="1390234"/>
                </a:lnTo>
                <a:lnTo>
                  <a:pt x="0" y="0"/>
                </a:lnTo>
                <a:close/>
              </a:path>
            </a:pathLst>
          </a:custGeom>
          <a:blipFill>
            <a:blip r:embed="rId13">
              <a:extLst>
                <a:ext uri="{96DAC541-7B7A-43D3-8B79-37D633B846F1}">
                  <asvg:svgBlip xmlns:asvg="http://schemas.microsoft.com/office/drawing/2016/SVG/main" r:embed="rId1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10" name="TextBox 10"/>
          <p:cNvSpPr txBox="1"/>
          <p:nvPr/>
        </p:nvSpPr>
        <p:spPr>
          <a:xfrm>
            <a:off x="3376323" y="2502629"/>
            <a:ext cx="12988828" cy="2089150"/>
          </a:xfrm>
          <a:prstGeom prst="rect">
            <a:avLst/>
          </a:prstGeom>
        </p:spPr>
        <p:txBody>
          <a:bodyPr wrap="square" lIns="0" tIns="0" rIns="0" bIns="0" rtlCol="0" anchor="t">
            <a:spAutoFit/>
          </a:bodyPr>
          <a:lstStyle/>
          <a:p>
            <a:pPr marL="0" marR="0" lvl="0" indent="0" algn="just"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이야기꾼을</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제외한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다른</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플레이어들은</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자신의</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손에</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있는</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카드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중에서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이야기꾼이</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제시한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힌트와</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가장</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잘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맞는</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600"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카드를</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선택하여</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그림이</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보이지</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lang="ko-KR" altLang="en-US" sz="3999" dirty="0">
                <a:solidFill>
                  <a:srgbClr val="000000"/>
                </a:solidFill>
                <a:latin typeface="Nanum Gothic"/>
                <a:ea typeface="Nanum Gothic"/>
                <a:cs typeface="Nanum Gothic"/>
                <a:sym typeface="Nanum Gothic"/>
              </a:rPr>
              <a:t>않게 뒤</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집어서</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이야기꾼에게</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r>
              <a:rPr kumimoji="0" lang="en-US" sz="3999" b="0" i="0" u="none" strike="noStrike" kern="1200" cap="none" spc="0" normalizeH="0" baseline="0" noProof="0" dirty="0" err="1">
                <a:ln>
                  <a:noFill/>
                </a:ln>
                <a:solidFill>
                  <a:srgbClr val="000000"/>
                </a:solidFill>
                <a:effectLst/>
                <a:uLnTx/>
                <a:uFillTx/>
                <a:latin typeface="Nanum Gothic"/>
                <a:ea typeface="Nanum Gothic"/>
                <a:cs typeface="Nanum Gothic"/>
                <a:sym typeface="Nanum Gothic"/>
              </a:rPr>
              <a:t>제출합니다</a:t>
            </a:r>
            <a:r>
              <a:rPr kumimoji="0" lang="en-US" sz="3999" b="0" i="0" u="none" strike="noStrike" kern="1200" cap="none" spc="0" normalizeH="0" baseline="0" noProof="0" dirty="0">
                <a:ln>
                  <a:noFill/>
                </a:ln>
                <a:solidFill>
                  <a:srgbClr val="000000"/>
                </a:solidFill>
                <a:effectLst/>
                <a:uLnTx/>
                <a:uFillTx/>
                <a:latin typeface="Nanum Gothic"/>
                <a:ea typeface="Nanum Gothic"/>
                <a:cs typeface="Nanum Gothic"/>
                <a:sym typeface="Nanum Gothic"/>
              </a:rPr>
              <a:t>. </a:t>
            </a:r>
          </a:p>
        </p:txBody>
      </p:sp>
      <p:sp>
        <p:nvSpPr>
          <p:cNvPr id="11" name="TextBox 11"/>
          <p:cNvSpPr txBox="1"/>
          <p:nvPr/>
        </p:nvSpPr>
        <p:spPr>
          <a:xfrm>
            <a:off x="3469063" y="5203524"/>
            <a:ext cx="12896087" cy="1384300"/>
          </a:xfrm>
          <a:prstGeom prst="rect">
            <a:avLst/>
          </a:prstGeom>
        </p:spPr>
        <p:txBody>
          <a:bodyPr lIns="0" tIns="0" rIns="0" bIns="0" rtlCol="0" anchor="t">
            <a:spAutoFit/>
          </a:bodyPr>
          <a:lstStyle/>
          <a:p>
            <a:pPr marL="0" marR="0" lvl="0" indent="0" algn="l"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이야기꾼은 제출된 카드와 정답 카드를 섞은 후, 책상 위에 그림이 보이도록 펼쳐놓습니다.</a:t>
            </a:r>
          </a:p>
        </p:txBody>
      </p:sp>
    </p:spTree>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bg>
      <p:bgPr>
        <a:solidFill>
          <a:srgbClr val="6981EC"/>
        </a:solidFill>
        <a:effectLst/>
      </p:bgPr>
    </p:bg>
    <p:spTree>
      <p:nvGrpSpPr>
        <p:cNvPr id="1" name=""/>
        <p:cNvGrpSpPr/>
        <p:nvPr/>
      </p:nvGrpSpPr>
      <p:grpSpPr>
        <a:xfrm>
          <a:off x="0" y="0"/>
          <a:ext cx="0" cy="0"/>
          <a:chOff x="0" y="0"/>
          <a:chExt cx="0" cy="0"/>
        </a:xfrm>
      </p:grpSpPr>
      <p:sp>
        <p:nvSpPr>
          <p:cNvPr id="2" name="Freeform 2"/>
          <p:cNvSpPr/>
          <p:nvPr/>
        </p:nvSpPr>
        <p:spPr>
          <a:xfrm>
            <a:off x="1384332" y="619206"/>
            <a:ext cx="15519336" cy="10844136"/>
          </a:xfrm>
          <a:custGeom>
            <a:avLst/>
            <a:gdLst/>
            <a:ahLst/>
            <a:cxnLst/>
            <a:rect l="l" t="t" r="r" b="b"/>
            <a:pathLst>
              <a:path w="15519336" h="10844136">
                <a:moveTo>
                  <a:pt x="0" y="0"/>
                </a:moveTo>
                <a:lnTo>
                  <a:pt x="15519336" y="0"/>
                </a:lnTo>
                <a:lnTo>
                  <a:pt x="15519336" y="10844136"/>
                </a:lnTo>
                <a:lnTo>
                  <a:pt x="0" y="10844136"/>
                </a:lnTo>
                <a:lnTo>
                  <a:pt x="0" y="0"/>
                </a:lnTo>
                <a:close/>
              </a:path>
            </a:pathLst>
          </a:custGeom>
          <a:blipFill>
            <a:blip r:embed="rId3">
              <a:extLst>
                <a:ext uri="{96DAC541-7B7A-43D3-8B79-37D633B846F1}">
                  <asvg:svgBlip xmlns:asvg="http://schemas.microsoft.com/office/drawing/2016/SVG/main" r:embed="rId4"/>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3" name="Freeform 3"/>
          <p:cNvSpPr/>
          <p:nvPr/>
        </p:nvSpPr>
        <p:spPr>
          <a:xfrm>
            <a:off x="1879278" y="2858065"/>
            <a:ext cx="1454478" cy="1454478"/>
          </a:xfrm>
          <a:custGeom>
            <a:avLst/>
            <a:gdLst/>
            <a:ahLst/>
            <a:cxnLst/>
            <a:rect l="l" t="t" r="r" b="b"/>
            <a:pathLst>
              <a:path w="1454478" h="1454478">
                <a:moveTo>
                  <a:pt x="0" y="0"/>
                </a:moveTo>
                <a:lnTo>
                  <a:pt x="1454478" y="0"/>
                </a:lnTo>
                <a:lnTo>
                  <a:pt x="1454478" y="1454478"/>
                </a:lnTo>
                <a:lnTo>
                  <a:pt x="0" y="1454478"/>
                </a:lnTo>
                <a:lnTo>
                  <a:pt x="0" y="0"/>
                </a:lnTo>
                <a:close/>
              </a:path>
            </a:pathLst>
          </a:custGeom>
          <a:blipFill>
            <a:blip r:embed="rId5">
              <a:extLst>
                <a:ext uri="{96DAC541-7B7A-43D3-8B79-37D633B846F1}">
                  <asvg:svgBlip xmlns:asvg="http://schemas.microsoft.com/office/drawing/2016/SVG/main" r:embed="rId6"/>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4" name="Freeform 4"/>
          <p:cNvSpPr/>
          <p:nvPr/>
        </p:nvSpPr>
        <p:spPr>
          <a:xfrm>
            <a:off x="1879278" y="4841875"/>
            <a:ext cx="2451936" cy="499582"/>
          </a:xfrm>
          <a:custGeom>
            <a:avLst/>
            <a:gdLst/>
            <a:ahLst/>
            <a:cxnLst/>
            <a:rect l="l" t="t" r="r" b="b"/>
            <a:pathLst>
              <a:path w="2451936" h="499582">
                <a:moveTo>
                  <a:pt x="0" y="0"/>
                </a:moveTo>
                <a:lnTo>
                  <a:pt x="2451937" y="0"/>
                </a:lnTo>
                <a:lnTo>
                  <a:pt x="2451937" y="499582"/>
                </a:lnTo>
                <a:lnTo>
                  <a:pt x="0" y="499582"/>
                </a:lnTo>
                <a:lnTo>
                  <a:pt x="0" y="0"/>
                </a:lnTo>
                <a:close/>
              </a:path>
            </a:pathLst>
          </a:custGeom>
          <a:blipFill>
            <a:blip r:embed="rId7">
              <a:extLst>
                <a:ext uri="{96DAC541-7B7A-43D3-8B79-37D633B846F1}">
                  <asvg:svgBlip xmlns:asvg="http://schemas.microsoft.com/office/drawing/2016/SVG/main" r:embed="rId8"/>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5" name="Freeform 5"/>
          <p:cNvSpPr/>
          <p:nvPr/>
        </p:nvSpPr>
        <p:spPr>
          <a:xfrm>
            <a:off x="1879278" y="8223878"/>
            <a:ext cx="1454478" cy="1454478"/>
          </a:xfrm>
          <a:custGeom>
            <a:avLst/>
            <a:gdLst/>
            <a:ahLst/>
            <a:cxnLst/>
            <a:rect l="l" t="t" r="r" b="b"/>
            <a:pathLst>
              <a:path w="1454478" h="1454478">
                <a:moveTo>
                  <a:pt x="0" y="0"/>
                </a:moveTo>
                <a:lnTo>
                  <a:pt x="1454478" y="0"/>
                </a:lnTo>
                <a:lnTo>
                  <a:pt x="1454478" y="1454478"/>
                </a:lnTo>
                <a:lnTo>
                  <a:pt x="0" y="1454478"/>
                </a:lnTo>
                <a:lnTo>
                  <a:pt x="0" y="0"/>
                </a:lnTo>
                <a:close/>
              </a:path>
            </a:pathLst>
          </a:custGeom>
          <a:blipFill>
            <a:blip r:embed="rId9">
              <a:extLst>
                <a:ext uri="{96DAC541-7B7A-43D3-8B79-37D633B846F1}">
                  <asvg:svgBlip xmlns:asvg="http://schemas.microsoft.com/office/drawing/2016/SVG/main" r:embed="rId10"/>
                </a:ext>
              </a:extLst>
            </a:blip>
            <a:stretch>
              <a:fillRect/>
            </a:stretch>
          </a:blipFill>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ko-KR" altLang="en-US" sz="1800" b="0" i="0" u="none" strike="noStrike" kern="1200" cap="none" spc="0" normalizeH="0" baseline="0" noProof="0">
              <a:ln>
                <a:noFill/>
              </a:ln>
              <a:solidFill>
                <a:prstClr val="black"/>
              </a:solidFill>
              <a:effectLst/>
              <a:uLnTx/>
              <a:uFillTx/>
              <a:latin typeface="Calibri"/>
              <a:ea typeface="맑은 고딕" panose="020B0503020000020004" pitchFamily="50" charset="-127"/>
              <a:cs typeface="+mn-cs"/>
            </a:endParaRPr>
          </a:p>
        </p:txBody>
      </p:sp>
      <p:sp>
        <p:nvSpPr>
          <p:cNvPr id="6" name="TextBox 6"/>
          <p:cNvSpPr txBox="1"/>
          <p:nvPr/>
        </p:nvSpPr>
        <p:spPr>
          <a:xfrm>
            <a:off x="3469063" y="2928243"/>
            <a:ext cx="12638063" cy="1384300"/>
          </a:xfrm>
          <a:prstGeom prst="rect">
            <a:avLst/>
          </a:prstGeom>
        </p:spPr>
        <p:txBody>
          <a:bodyPr lIns="0" tIns="0" rIns="0" bIns="0" rtlCol="0" anchor="t">
            <a:spAutoFit/>
          </a:bodyPr>
          <a:lstStyle/>
          <a:p>
            <a:pPr marL="0" marR="0" lvl="0" indent="0" algn="just"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이야기꾼을 제외한 플레이어들은 정답이라고 생각하는 카드를 지목합니다.</a:t>
            </a:r>
          </a:p>
        </p:txBody>
      </p:sp>
      <p:sp>
        <p:nvSpPr>
          <p:cNvPr id="7" name="TextBox 7"/>
          <p:cNvSpPr txBox="1"/>
          <p:nvPr/>
        </p:nvSpPr>
        <p:spPr>
          <a:xfrm>
            <a:off x="1879278" y="4728638"/>
            <a:ext cx="2324764" cy="679450"/>
          </a:xfrm>
          <a:prstGeom prst="rect">
            <a:avLst/>
          </a:prstGeom>
        </p:spPr>
        <p:txBody>
          <a:bodyPr lIns="0" tIns="0" rIns="0" bIns="0" rtlCol="0" anchor="t">
            <a:spAutoFit/>
          </a:bodyPr>
          <a:lstStyle/>
          <a:p>
            <a:pPr marL="0" marR="0" lvl="0" indent="0" algn="ctr" defTabSz="914400" rtl="0" eaLnBrk="1" fontAlgn="auto" latinLnBrk="0" hangingPunct="1">
              <a:lnSpc>
                <a:spcPts val="5599"/>
              </a:lnSpc>
              <a:spcBef>
                <a:spcPts val="0"/>
              </a:spcBef>
              <a:spcAft>
                <a:spcPts val="0"/>
              </a:spcAft>
              <a:buClrTx/>
              <a:buSzTx/>
              <a:buFontTx/>
              <a:buNone/>
              <a:tabLst/>
              <a:defRPr/>
            </a:pPr>
            <a:r>
              <a:rPr kumimoji="0" lang="en-US" sz="3999" b="1" i="0" u="none" strike="noStrike" kern="1200" cap="none" spc="0" normalizeH="0" baseline="0" noProof="0">
                <a:ln>
                  <a:noFill/>
                </a:ln>
                <a:solidFill>
                  <a:srgbClr val="000000"/>
                </a:solidFill>
                <a:effectLst/>
                <a:uLnTx/>
                <a:uFillTx/>
                <a:latin typeface="Nanum Gothic Bold"/>
                <a:ea typeface="Nanum Gothic Bold"/>
                <a:cs typeface="Nanum Gothic Bold"/>
                <a:sym typeface="Nanum Gothic Bold"/>
              </a:rPr>
              <a:t>점수 계산</a:t>
            </a:r>
          </a:p>
        </p:txBody>
      </p:sp>
      <p:sp>
        <p:nvSpPr>
          <p:cNvPr id="8" name="TextBox 8"/>
          <p:cNvSpPr txBox="1"/>
          <p:nvPr/>
        </p:nvSpPr>
        <p:spPr>
          <a:xfrm>
            <a:off x="1879278" y="5412262"/>
            <a:ext cx="15179586" cy="1998980"/>
          </a:xfrm>
          <a:prstGeom prst="rect">
            <a:avLst/>
          </a:prstGeom>
        </p:spPr>
        <p:txBody>
          <a:bodyPr lIns="0" tIns="0" rIns="0" bIns="0" rtlCol="0" anchor="t">
            <a:spAutoFit/>
          </a:bodyPr>
          <a:lstStyle/>
          <a:p>
            <a:pPr marL="0" marR="0" lvl="0" indent="0" algn="l" defTabSz="914400" rtl="0" eaLnBrk="1" fontAlgn="auto" latinLnBrk="0" hangingPunct="1">
              <a:lnSpc>
                <a:spcPts val="5320"/>
              </a:lnSpc>
              <a:spcBef>
                <a:spcPct val="0"/>
              </a:spcBef>
              <a:spcAft>
                <a:spcPts val="0"/>
              </a:spcAft>
              <a:buClrTx/>
              <a:buSzTx/>
              <a:buFontTx/>
              <a:buNone/>
              <a:tabLst/>
              <a:defRPr/>
            </a:pPr>
            <a:r>
              <a:rPr kumimoji="0" lang="en-US" sz="3800" b="0" i="0" u="none" strike="noStrike" kern="1200" cap="none" spc="0" normalizeH="0" baseline="0" noProof="0">
                <a:ln>
                  <a:noFill/>
                </a:ln>
                <a:solidFill>
                  <a:srgbClr val="000000"/>
                </a:solidFill>
                <a:effectLst/>
                <a:uLnTx/>
                <a:uFillTx/>
                <a:latin typeface="Nanum Gothic"/>
                <a:ea typeface="Nanum Gothic"/>
                <a:cs typeface="Nanum Gothic"/>
                <a:sym typeface="Nanum Gothic"/>
              </a:rPr>
              <a:t>정답을 일부 플레이어만 맞혔을 때: 이야기꾼, 플레이어 +2점</a:t>
            </a:r>
          </a:p>
          <a:p>
            <a:pPr marL="0" marR="0" lvl="0" indent="0" algn="l" defTabSz="914400" rtl="0" eaLnBrk="1" fontAlgn="auto" latinLnBrk="0" hangingPunct="1">
              <a:lnSpc>
                <a:spcPts val="5320"/>
              </a:lnSpc>
              <a:spcBef>
                <a:spcPct val="0"/>
              </a:spcBef>
              <a:spcAft>
                <a:spcPts val="0"/>
              </a:spcAft>
              <a:buClrTx/>
              <a:buSzTx/>
              <a:buFontTx/>
              <a:buNone/>
              <a:tabLst/>
              <a:defRPr/>
            </a:pPr>
            <a:r>
              <a:rPr kumimoji="0" lang="en-US" sz="3800" b="0" i="0" u="none" strike="noStrike" kern="1200" cap="none" spc="0" normalizeH="0" baseline="0" noProof="0">
                <a:ln>
                  <a:noFill/>
                </a:ln>
                <a:solidFill>
                  <a:srgbClr val="000000"/>
                </a:solidFill>
                <a:effectLst/>
                <a:uLnTx/>
                <a:uFillTx/>
                <a:latin typeface="Nanum Gothic"/>
                <a:ea typeface="Nanum Gothic"/>
                <a:cs typeface="Nanum Gothic"/>
                <a:sym typeface="Nanum Gothic"/>
              </a:rPr>
              <a:t>모든 플레이어가 정답을 맞혔을 때: 이야기꾼 제외, 모든 플레이어 +1점</a:t>
            </a:r>
          </a:p>
          <a:p>
            <a:pPr marL="0" marR="0" lvl="0" indent="0" algn="l" defTabSz="914400" rtl="0" eaLnBrk="1" fontAlgn="auto" latinLnBrk="0" hangingPunct="1">
              <a:lnSpc>
                <a:spcPts val="5320"/>
              </a:lnSpc>
              <a:spcBef>
                <a:spcPct val="0"/>
              </a:spcBef>
              <a:spcAft>
                <a:spcPts val="0"/>
              </a:spcAft>
              <a:buClrTx/>
              <a:buSzTx/>
              <a:buFontTx/>
              <a:buNone/>
              <a:tabLst/>
              <a:defRPr/>
            </a:pPr>
            <a:r>
              <a:rPr kumimoji="0" lang="en-US" sz="3800" b="0" i="0" u="none" strike="noStrike" kern="1200" cap="none" spc="0" normalizeH="0" baseline="0" noProof="0">
                <a:ln>
                  <a:noFill/>
                </a:ln>
                <a:solidFill>
                  <a:srgbClr val="000000"/>
                </a:solidFill>
                <a:effectLst/>
                <a:uLnTx/>
                <a:uFillTx/>
                <a:latin typeface="Nanum Gothic"/>
                <a:ea typeface="Nanum Gothic"/>
                <a:cs typeface="Nanum Gothic"/>
                <a:sym typeface="Nanum Gothic"/>
              </a:rPr>
              <a:t>아무도 맞히지 못했을 때: 이야기꾼 제외, 모든 플레이어 +1점</a:t>
            </a:r>
          </a:p>
        </p:txBody>
      </p:sp>
      <p:sp>
        <p:nvSpPr>
          <p:cNvPr id="9" name="TextBox 9"/>
          <p:cNvSpPr txBox="1"/>
          <p:nvPr/>
        </p:nvSpPr>
        <p:spPr>
          <a:xfrm>
            <a:off x="3469063" y="7868442"/>
            <a:ext cx="12638063" cy="2089150"/>
          </a:xfrm>
          <a:prstGeom prst="rect">
            <a:avLst/>
          </a:prstGeom>
        </p:spPr>
        <p:txBody>
          <a:bodyPr lIns="0" tIns="0" rIns="0" bIns="0" rtlCol="0" anchor="t">
            <a:spAutoFit/>
          </a:bodyPr>
          <a:lstStyle/>
          <a:p>
            <a:pPr marL="0" marR="0" lvl="0" indent="0" algn="just" defTabSz="914400" rtl="0" eaLnBrk="1" fontAlgn="auto" latinLnBrk="0" hangingPunct="1">
              <a:lnSpc>
                <a:spcPts val="5599"/>
              </a:lnSpc>
              <a:spcBef>
                <a:spcPct val="0"/>
              </a:spcBef>
              <a:spcAft>
                <a:spcPts val="0"/>
              </a:spcAft>
              <a:buClrTx/>
              <a:buSzTx/>
              <a:buFontTx/>
              <a:buNone/>
              <a:tabLst/>
              <a:defRPr/>
            </a:pPr>
            <a:r>
              <a:rPr kumimoji="0" lang="en-US" sz="3999" b="0" i="0" u="none" strike="noStrike" kern="1200" cap="none" spc="0" normalizeH="0" baseline="0" noProof="0">
                <a:ln>
                  <a:noFill/>
                </a:ln>
                <a:solidFill>
                  <a:srgbClr val="000000"/>
                </a:solidFill>
                <a:effectLst/>
                <a:uLnTx/>
                <a:uFillTx/>
                <a:latin typeface="Nanum Gothic"/>
                <a:ea typeface="Nanum Gothic"/>
                <a:cs typeface="Nanum Gothic"/>
                <a:sym typeface="Nanum Gothic"/>
              </a:rPr>
              <a:t>점수 계산이 끝나면, 문제에 출제되거나 제출됐던 카드는 버리고, 한 장씩 더 가져가 시계방향으로 돌아가며 같은 방식으로 게임을 진행합니다.</a:t>
            </a:r>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테마">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맑은 고딕"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맑은 고딕"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3.xml><?xml version="1.0" encoding="utf-8"?>
<a:theme xmlns:a="http://schemas.openxmlformats.org/drawingml/2006/main" name="Office 테마">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맑은 고딕"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맑은 고딕"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otalTime>1452</TotalTime>
  <Words>3415</Words>
  <Application>Microsoft Office PowerPoint</Application>
  <PresentationFormat>사용자 지정</PresentationFormat>
  <Paragraphs>447</Paragraphs>
  <Slides>54</Slides>
  <Notes>51</Notes>
  <HiddenSlides>0</HiddenSlides>
  <MMClips>5</MMClips>
  <ScaleCrop>false</ScaleCrop>
  <HeadingPairs>
    <vt:vector size="6" baseType="variant">
      <vt:variant>
        <vt:lpstr>사용한 글꼴</vt:lpstr>
      </vt:variant>
      <vt:variant>
        <vt:i4>10</vt:i4>
      </vt:variant>
      <vt:variant>
        <vt:lpstr>테마</vt:lpstr>
      </vt:variant>
      <vt:variant>
        <vt:i4>1</vt:i4>
      </vt:variant>
      <vt:variant>
        <vt:lpstr>슬라이드 제목</vt:lpstr>
      </vt:variant>
      <vt:variant>
        <vt:i4>54</vt:i4>
      </vt:variant>
    </vt:vector>
  </HeadingPairs>
  <TitlesOfParts>
    <vt:vector size="65" baseType="lpstr">
      <vt:lpstr>Nanum Gothic Bold</vt:lpstr>
      <vt:lpstr>210 디딤고딕 Bold</vt:lpstr>
      <vt:lpstr>210 도시락</vt:lpstr>
      <vt:lpstr>Jokerman</vt:lpstr>
      <vt:lpstr>맑은 고딕</vt:lpstr>
      <vt:lpstr>Arial</vt:lpstr>
      <vt:lpstr>Nanum Gothic</vt:lpstr>
      <vt:lpstr>Calibri</vt:lpstr>
      <vt:lpstr>210 네버랜드</vt:lpstr>
      <vt:lpstr>TDTD떠나요</vt:lpstr>
      <vt:lpstr>Office Theme</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lpstr>PowerPoint 프레젠테이션</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미래사회카드 강의용 PPT</dc:title>
  <dc:creator>Win10</dc:creator>
  <cp:lastModifiedBy>Samyang Media</cp:lastModifiedBy>
  <cp:revision>11</cp:revision>
  <dcterms:created xsi:type="dcterms:W3CDTF">2006-08-16T00:00:00Z</dcterms:created>
  <dcterms:modified xsi:type="dcterms:W3CDTF">2025-04-28T05:08:37Z</dcterms:modified>
  <dc:identifier>DAGkk_bq1Sk</dc:identifier>
</cp:coreProperties>
</file>